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256" r:id="rId6"/>
    <p:sldId id="279" r:id="rId7"/>
    <p:sldId id="277" r:id="rId8"/>
    <p:sldId id="278" r:id="rId9"/>
    <p:sldId id="268" r:id="rId10"/>
    <p:sldId id="266" r:id="rId11"/>
    <p:sldId id="269" r:id="rId12"/>
    <p:sldId id="275" r:id="rId13"/>
    <p:sldId id="276" r:id="rId14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McLaughlin" initials="PM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25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2" autoAdjust="0"/>
    <p:restoredTop sz="94660"/>
  </p:normalViewPr>
  <p:slideViewPr>
    <p:cSldViewPr>
      <p:cViewPr>
        <p:scale>
          <a:sx n="100" d="100"/>
          <a:sy n="100" d="100"/>
        </p:scale>
        <p:origin x="155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929" cy="467215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72" y="0"/>
            <a:ext cx="3043929" cy="467215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r">
              <a:defRPr sz="1200"/>
            </a:lvl1pPr>
          </a:lstStyle>
          <a:p>
            <a:fld id="{C0AA5B04-9FCC-4E89-B13D-1F55DCC54757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885"/>
            <a:ext cx="3043929" cy="467215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72" y="8841885"/>
            <a:ext cx="3043929" cy="467215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r">
              <a:defRPr sz="1200"/>
            </a:lvl1pPr>
          </a:lstStyle>
          <a:p>
            <a:fld id="{F1FDF779-9D08-4E20-B3AA-E9BD2E6BD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43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9420E-C6BE-41A8-8F02-57F175BC59EB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45709-936B-486F-A77F-29E9A7D94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45709-936B-486F-A77F-29E9A7D94A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8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0"/>
            <a:ext cx="8763000" cy="1447800"/>
          </a:xfrm>
        </p:spPr>
        <p:txBody>
          <a:bodyPr anchor="b">
            <a:normAutofit/>
          </a:bodyPr>
          <a:lstStyle>
            <a:lvl1pPr>
              <a:defRPr sz="4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962400"/>
            <a:ext cx="87630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908806"/>
            <a:ext cx="1752600" cy="7114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733800"/>
            <a:ext cx="9144000" cy="152400"/>
          </a:xfrm>
          <a:prstGeom prst="rect">
            <a:avLst/>
          </a:prstGeom>
          <a:gradFill>
            <a:gsLst>
              <a:gs pos="0">
                <a:srgbClr val="F2F2F2">
                  <a:alpha val="0"/>
                </a:srgbClr>
              </a:gs>
              <a:gs pos="100000">
                <a:schemeClr val="accent4">
                  <a:lumMod val="70000"/>
                  <a:lumOff val="30000"/>
                </a:schemeClr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6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2098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172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505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868362"/>
          </a:xfrm>
        </p:spPr>
        <p:txBody>
          <a:bodyPr/>
          <a:lstStyle>
            <a:lvl1pPr>
              <a:defRPr b="0" cap="none" spc="30" baseline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4767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2841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78203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192588" cy="87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74"/>
            <a:ext cx="41925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194175" cy="87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1941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717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7480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76692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3050"/>
            <a:ext cx="31607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2641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435100"/>
            <a:ext cx="3160713" cy="48501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7206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0619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610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400800"/>
            <a:ext cx="838200" cy="34025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066800"/>
            <a:ext cx="9144000" cy="152400"/>
          </a:xfrm>
          <a:prstGeom prst="rect">
            <a:avLst/>
          </a:prstGeom>
          <a:gradFill>
            <a:gsLst>
              <a:gs pos="0">
                <a:srgbClr val="F2F2F2">
                  <a:alpha val="0"/>
                </a:srgbClr>
              </a:gs>
              <a:gs pos="100000">
                <a:schemeClr val="accent4">
                  <a:lumMod val="70000"/>
                  <a:lumOff val="30000"/>
                </a:schemeClr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477000"/>
            <a:ext cx="4203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A22E50-9A4B-42D0-903D-67CA21E15A34}" type="slidenum">
              <a:rPr lang="en-US" sz="1500" smtClean="0">
                <a:solidFill>
                  <a:schemeClr val="accent4">
                    <a:lumMod val="10000"/>
                  </a:schemeClr>
                </a:solidFill>
              </a:rPr>
              <a:pPr/>
              <a:t>‹#›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33068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200" b="0" kern="1200" cap="none" spc="30" baseline="0">
          <a:ln w="18415" cmpd="sng">
            <a:solidFill>
              <a:schemeClr val="tx1"/>
            </a:solidFill>
            <a:prstDash val="solid"/>
          </a:ln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MTC Planning Innovations</a:t>
            </a:r>
            <a:br>
              <a:rPr lang="en-US" sz="3200" dirty="0" smtClean="0"/>
            </a:br>
            <a:r>
              <a:rPr lang="en-US" sz="2900" dirty="0" smtClean="0"/>
              <a:t>Affordable and Workforce Housing</a:t>
            </a:r>
            <a:endParaRPr lang="en-US" sz="29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3962400"/>
            <a:ext cx="87630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Kevin Griffith</a:t>
            </a:r>
          </a:p>
          <a:p>
            <a:pPr algn="ctr"/>
            <a:r>
              <a:rPr lang="en-US" dirty="0" smtClean="0"/>
              <a:t>BRIDGE Housing Corporation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699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BRIDGE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8768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Mission-Driven Business</a:t>
            </a:r>
            <a:endParaRPr lang="en-US" dirty="0"/>
          </a:p>
          <a:p>
            <a:pPr lvl="1"/>
            <a:r>
              <a:rPr lang="en-US" dirty="0"/>
              <a:t>Quantity, Quality, </a:t>
            </a:r>
            <a:r>
              <a:rPr lang="en-US" dirty="0" smtClean="0"/>
              <a:t>Affordability</a:t>
            </a:r>
          </a:p>
          <a:p>
            <a:pPr lvl="1"/>
            <a:r>
              <a:rPr lang="en-US" dirty="0" smtClean="0"/>
              <a:t>Primarily Affordable Housing, but also </a:t>
            </a:r>
            <a:r>
              <a:rPr lang="en-US" dirty="0" smtClean="0"/>
              <a:t>Mixed-Income </a:t>
            </a:r>
            <a:r>
              <a:rPr lang="en-US" dirty="0" smtClean="0"/>
              <a:t>Housing</a:t>
            </a:r>
          </a:p>
          <a:p>
            <a:pPr lvl="1"/>
            <a:r>
              <a:rPr lang="en-US" dirty="0" smtClean="0"/>
              <a:t>Master Developer of Large Multiphase Communities </a:t>
            </a:r>
            <a:endParaRPr lang="en-US" dirty="0"/>
          </a:p>
          <a:p>
            <a:r>
              <a:rPr lang="en-US" dirty="0"/>
              <a:t>Results</a:t>
            </a:r>
          </a:p>
          <a:p>
            <a:pPr lvl="1"/>
            <a:r>
              <a:rPr lang="en-US" dirty="0" smtClean="0"/>
              <a:t>14,000 </a:t>
            </a:r>
            <a:r>
              <a:rPr lang="en-US" dirty="0"/>
              <a:t>homes </a:t>
            </a:r>
            <a:r>
              <a:rPr lang="en-US" dirty="0" smtClean="0"/>
              <a:t>completed</a:t>
            </a:r>
          </a:p>
          <a:p>
            <a:pPr lvl="1"/>
            <a:r>
              <a:rPr lang="en-US" dirty="0" smtClean="0"/>
              <a:t>60</a:t>
            </a:r>
            <a:r>
              <a:rPr lang="en-US" dirty="0"/>
              <a:t>+ cities and towns served in California and the Pacific Northwest</a:t>
            </a:r>
          </a:p>
          <a:p>
            <a:pPr lvl="1"/>
            <a:r>
              <a:rPr lang="en-US" dirty="0"/>
              <a:t>40,000 people live in high-quality housing today as a result of our work</a:t>
            </a:r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295400"/>
            <a:ext cx="309622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MW-335Berry.jpg"/>
          <p:cNvPicPr>
            <a:picLocks noChangeAspect="1"/>
          </p:cNvPicPr>
          <p:nvPr/>
        </p:nvPicPr>
        <p:blipFill>
          <a:blip r:embed="rId4" cstate="print"/>
          <a:srcRect l="3551" r="20717"/>
          <a:stretch>
            <a:fillRect/>
          </a:stretch>
        </p:blipFill>
        <p:spPr bwMode="auto">
          <a:xfrm>
            <a:off x="6096000" y="3681412"/>
            <a:ext cx="2819400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14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Broken Housing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696200" cy="5029200"/>
          </a:xfrm>
        </p:spPr>
        <p:txBody>
          <a:bodyPr>
            <a:normAutofit/>
          </a:bodyPr>
          <a:lstStyle/>
          <a:p>
            <a:pPr lvl="1"/>
            <a:r>
              <a:rPr lang="en-US" sz="2200" dirty="0" smtClean="0"/>
              <a:t>Who is the market serving?</a:t>
            </a:r>
          </a:p>
          <a:p>
            <a:pPr lvl="2"/>
            <a:r>
              <a:rPr lang="en-US" sz="1800" dirty="0" smtClean="0"/>
              <a:t>Programs assume a functioning housing market</a:t>
            </a:r>
            <a:endParaRPr lang="en-US" sz="1800" dirty="0" smtClean="0"/>
          </a:p>
          <a:p>
            <a:pPr lvl="1"/>
            <a:r>
              <a:rPr lang="en-US" sz="2200" dirty="0" smtClean="0"/>
              <a:t>The </a:t>
            </a:r>
            <a:r>
              <a:rPr lang="en-US" sz="2200" dirty="0"/>
              <a:t>Problem </a:t>
            </a:r>
            <a:endParaRPr lang="en-US" sz="2200" dirty="0" smtClean="0"/>
          </a:p>
          <a:p>
            <a:pPr lvl="2"/>
            <a:r>
              <a:rPr lang="en-US" sz="1800" dirty="0" smtClean="0"/>
              <a:t>Much </a:t>
            </a:r>
            <a:r>
              <a:rPr lang="en-US" sz="1800" dirty="0"/>
              <a:t>easier to add jobs than housing units</a:t>
            </a:r>
          </a:p>
          <a:p>
            <a:pPr lvl="2"/>
            <a:r>
              <a:rPr lang="en-US" sz="1800" dirty="0"/>
              <a:t>Hurdles to approvals, CEQA etc.</a:t>
            </a:r>
          </a:p>
          <a:p>
            <a:pPr lvl="1"/>
            <a:r>
              <a:rPr lang="en-US" sz="2200" dirty="0"/>
              <a:t>The </a:t>
            </a:r>
            <a:r>
              <a:rPr lang="en-US" sz="2200" dirty="0" smtClean="0"/>
              <a:t>Politics</a:t>
            </a:r>
            <a:endParaRPr lang="en-US" sz="2200" dirty="0"/>
          </a:p>
          <a:p>
            <a:pPr lvl="2"/>
            <a:r>
              <a:rPr lang="en-US" sz="1800" dirty="0" smtClean="0"/>
              <a:t>Anti-housing Culture</a:t>
            </a:r>
            <a:endParaRPr lang="en-US" sz="1800" dirty="0"/>
          </a:p>
          <a:p>
            <a:pPr lvl="2"/>
            <a:r>
              <a:rPr lang="en-US" sz="1800" dirty="0" smtClean="0"/>
              <a:t>Interest groups </a:t>
            </a:r>
            <a:r>
              <a:rPr lang="en-US" sz="1800" dirty="0"/>
              <a:t>benefit from </a:t>
            </a:r>
            <a:r>
              <a:rPr lang="en-US" sz="1800" dirty="0" smtClean="0"/>
              <a:t>current </a:t>
            </a:r>
            <a:r>
              <a:rPr lang="en-US" sz="1800" dirty="0" smtClean="0"/>
              <a:t>system </a:t>
            </a:r>
          </a:p>
          <a:p>
            <a:pPr lvl="2"/>
            <a:r>
              <a:rPr lang="en-US" sz="1800" dirty="0" smtClean="0"/>
              <a:t>Little </a:t>
            </a:r>
            <a:r>
              <a:rPr lang="en-US" sz="1800" dirty="0"/>
              <a:t>political upside for </a:t>
            </a:r>
            <a:r>
              <a:rPr lang="en-US" sz="1800" dirty="0" smtClean="0"/>
              <a:t>change</a:t>
            </a:r>
            <a:endParaRPr lang="en-US" sz="1800" dirty="0"/>
          </a:p>
        </p:txBody>
      </p:sp>
      <p:pic>
        <p:nvPicPr>
          <p:cNvPr id="1026" name="Picture 2" descr="https://cdn-images-1.medium.com/max/800/1*WrpCnuUl4JByUxnS_SpXd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48200"/>
            <a:ext cx="4376973" cy="19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12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Broken Housing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696200" cy="50292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The Consequences</a:t>
            </a:r>
            <a:endParaRPr lang="en-US" dirty="0"/>
          </a:p>
          <a:p>
            <a:pPr lvl="2"/>
            <a:r>
              <a:rPr lang="en-US" dirty="0" smtClean="0"/>
              <a:t>Commutes and associated pollution</a:t>
            </a:r>
            <a:endParaRPr lang="en-US" dirty="0"/>
          </a:p>
          <a:p>
            <a:pPr lvl="2"/>
            <a:r>
              <a:rPr lang="en-US" dirty="0"/>
              <a:t>Gentrification</a:t>
            </a:r>
          </a:p>
          <a:p>
            <a:pPr lvl="2"/>
            <a:r>
              <a:rPr lang="en-US" dirty="0"/>
              <a:t>Decrease in social mobility / increase in </a:t>
            </a:r>
            <a:r>
              <a:rPr lang="en-US" dirty="0" smtClean="0"/>
              <a:t>segregation</a:t>
            </a:r>
          </a:p>
          <a:p>
            <a:pPr lvl="2"/>
            <a:r>
              <a:rPr lang="en-US" dirty="0" smtClean="0"/>
              <a:t>Vital workforce priced 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429" t="2941"/>
          <a:stretch/>
        </p:blipFill>
        <p:spPr>
          <a:xfrm>
            <a:off x="380999" y="4419600"/>
            <a:ext cx="4488873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" b="5102"/>
          <a:stretch/>
        </p:blipFill>
        <p:spPr>
          <a:xfrm>
            <a:off x="4946731" y="3886200"/>
            <a:ext cx="399130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5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Hope Going Forward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California Cities and Counties passed over $3 billion in new housing funding </a:t>
            </a:r>
            <a:r>
              <a:rPr lang="en-US" sz="2400" dirty="0" smtClean="0"/>
              <a:t>last year</a:t>
            </a:r>
            <a:endParaRPr lang="en-US" sz="2400" dirty="0" smtClean="0"/>
          </a:p>
          <a:p>
            <a:r>
              <a:rPr lang="en-US" sz="2400" dirty="0"/>
              <a:t>State level funding for affordable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/>
              <a:t>SB 2 </a:t>
            </a:r>
            <a:r>
              <a:rPr lang="en-US" sz="2000" dirty="0" smtClean="0"/>
              <a:t>(Atkins) </a:t>
            </a:r>
            <a:r>
              <a:rPr lang="en-US" sz="2000" dirty="0"/>
              <a:t>Document </a:t>
            </a:r>
            <a:r>
              <a:rPr lang="en-US" sz="2000" dirty="0" smtClean="0"/>
              <a:t>recording fee </a:t>
            </a:r>
            <a:endParaRPr lang="en-US" sz="2000" dirty="0" smtClean="0"/>
          </a:p>
          <a:p>
            <a:pPr lvl="1"/>
            <a:r>
              <a:rPr lang="en-US" sz="2000" dirty="0" smtClean="0"/>
              <a:t>AB </a:t>
            </a:r>
            <a:r>
              <a:rPr lang="en-US" sz="2000" dirty="0"/>
              <a:t>71 </a:t>
            </a:r>
            <a:r>
              <a:rPr lang="en-US" sz="2000" dirty="0" smtClean="0"/>
              <a:t>(Chiu</a:t>
            </a:r>
            <a:r>
              <a:rPr lang="en-US" sz="2000" dirty="0"/>
              <a:t>) Reduction </a:t>
            </a:r>
            <a:r>
              <a:rPr lang="en-US" sz="2000" dirty="0" smtClean="0"/>
              <a:t>in mortgage interest deduction for vacation </a:t>
            </a:r>
            <a:r>
              <a:rPr lang="en-US" sz="2000" dirty="0" smtClean="0"/>
              <a:t>homes</a:t>
            </a:r>
            <a:endParaRPr lang="en-US" sz="2000" dirty="0"/>
          </a:p>
          <a:p>
            <a:r>
              <a:rPr lang="en-US" sz="2400" dirty="0" smtClean="0"/>
              <a:t>Streamlining Approvals (Housing “By-Right”)</a:t>
            </a:r>
          </a:p>
          <a:p>
            <a:pPr lvl="1"/>
            <a:r>
              <a:rPr lang="en-US" sz="2000" dirty="0" smtClean="0"/>
              <a:t>Governor's Proposal</a:t>
            </a:r>
            <a:endParaRPr lang="en-US" sz="2000" dirty="0" smtClean="0"/>
          </a:p>
          <a:p>
            <a:pPr lvl="1"/>
            <a:r>
              <a:rPr lang="en-US" sz="2000" dirty="0" smtClean="0"/>
              <a:t>SB 35 </a:t>
            </a:r>
            <a:r>
              <a:rPr lang="en-US" sz="2000" dirty="0" smtClean="0"/>
              <a:t>(Weiner) – </a:t>
            </a:r>
            <a:r>
              <a:rPr lang="en-US" sz="2000" dirty="0" smtClean="0"/>
              <a:t>streamlined approvals apply in Cities that are not meeting their </a:t>
            </a:r>
            <a:r>
              <a:rPr lang="en-US" sz="2000" dirty="0" smtClean="0"/>
              <a:t>State </a:t>
            </a:r>
            <a:r>
              <a:rPr lang="en-US" sz="2000" dirty="0" smtClean="0"/>
              <a:t>housing </a:t>
            </a:r>
            <a:r>
              <a:rPr lang="en-US" sz="2000" dirty="0" smtClean="0"/>
              <a:t>goals</a:t>
            </a:r>
            <a:endParaRPr lang="en-US" sz="2000" dirty="0" smtClean="0"/>
          </a:p>
          <a:p>
            <a:pPr lvl="1"/>
            <a:r>
              <a:rPr lang="en-US" sz="2000" dirty="0" smtClean="0"/>
              <a:t>Labor-Environmental coalition statement</a:t>
            </a:r>
          </a:p>
          <a:p>
            <a:r>
              <a:rPr lang="en-US" sz="2400" dirty="0" smtClean="0"/>
              <a:t>YIMBY Movement</a:t>
            </a:r>
          </a:p>
        </p:txBody>
      </p:sp>
    </p:spTree>
    <p:extLst>
      <p:ext uri="{BB962C8B-B14F-4D97-AF65-F5344CB8AC3E}">
        <p14:creationId xmlns:p14="http://schemas.microsoft.com/office/powerpoint/2010/main" val="80865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Tools Localities Have to Support Affordable Housing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839200" cy="5181600"/>
          </a:xfrm>
        </p:spPr>
        <p:txBody>
          <a:bodyPr>
            <a:normAutofit/>
          </a:bodyPr>
          <a:lstStyle/>
          <a:p>
            <a:pPr lvl="1"/>
            <a:r>
              <a:rPr lang="en-US" sz="2200" dirty="0"/>
              <a:t>Put publicly owned sites in to production</a:t>
            </a:r>
          </a:p>
          <a:p>
            <a:pPr lvl="1"/>
            <a:r>
              <a:rPr lang="en-US" sz="2200" dirty="0"/>
              <a:t>Accelerate approvals </a:t>
            </a:r>
            <a:endParaRPr lang="en-US" sz="2200" dirty="0" smtClean="0"/>
          </a:p>
          <a:p>
            <a:pPr lvl="1"/>
            <a:r>
              <a:rPr lang="en-US" sz="2200" dirty="0" smtClean="0"/>
              <a:t>Area Plans with Programmatic EIRs</a:t>
            </a:r>
            <a:endParaRPr lang="en-US" sz="2200" dirty="0"/>
          </a:p>
          <a:p>
            <a:pPr lvl="1"/>
            <a:r>
              <a:rPr lang="en-US" sz="2200" dirty="0"/>
              <a:t>Flexibility on development standards (</a:t>
            </a:r>
            <a:r>
              <a:rPr lang="en-US" sz="2200" dirty="0" smtClean="0"/>
              <a:t>especially </a:t>
            </a:r>
            <a:r>
              <a:rPr lang="en-US" sz="2200" dirty="0"/>
              <a:t>parking).</a:t>
            </a:r>
          </a:p>
          <a:p>
            <a:pPr lvl="1"/>
            <a:r>
              <a:rPr lang="en-US" sz="2200" dirty="0"/>
              <a:t>Leverage </a:t>
            </a:r>
            <a:r>
              <a:rPr lang="en-US" sz="2200" dirty="0"/>
              <a:t>market rate housing </a:t>
            </a:r>
            <a:r>
              <a:rPr lang="en-US" sz="2200" dirty="0" smtClean="0"/>
              <a:t>and (especially) commercial </a:t>
            </a:r>
            <a:r>
              <a:rPr lang="en-US" sz="2200" dirty="0" smtClean="0"/>
              <a:t>development </a:t>
            </a:r>
            <a:r>
              <a:rPr lang="en-US" sz="2200" dirty="0" smtClean="0"/>
              <a:t>to include or fund affordable</a:t>
            </a:r>
            <a:endParaRPr lang="en-US" sz="2200" dirty="0"/>
          </a:p>
          <a:p>
            <a:pPr lvl="1"/>
            <a:r>
              <a:rPr lang="en-US" sz="2200" dirty="0"/>
              <a:t>Funding – Bond measures, etc.</a:t>
            </a:r>
          </a:p>
          <a:p>
            <a:pPr lvl="1"/>
            <a:endParaRPr lang="en-US" dirty="0"/>
          </a:p>
        </p:txBody>
      </p:sp>
      <p:pic>
        <p:nvPicPr>
          <p:cNvPr id="2050" name="Picture 2" descr="http://www.dbarchitect.com/images/dynamic/slideshow_images/image/dba_1950mission_mission-aerial-detail_%C2%A9davidbakerarchitects.slideshow_ma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t="3620" r="7609" b="6425"/>
          <a:stretch/>
        </p:blipFill>
        <p:spPr bwMode="auto">
          <a:xfrm>
            <a:off x="5105400" y="3782438"/>
            <a:ext cx="3733800" cy="254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7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– San Francisco Infill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2514600"/>
          </a:xfrm>
        </p:spPr>
        <p:txBody>
          <a:bodyPr/>
          <a:lstStyle/>
          <a:p>
            <a:r>
              <a:rPr lang="en-US" sz="2400" dirty="0" smtClean="0"/>
              <a:t>San Francisco neighborhood </a:t>
            </a:r>
          </a:p>
          <a:p>
            <a:r>
              <a:rPr lang="en-US" sz="2400" dirty="0" smtClean="0"/>
              <a:t>1.4 acres, commercial corridor, superior transit </a:t>
            </a:r>
          </a:p>
          <a:p>
            <a:r>
              <a:rPr lang="en-US" sz="2400" dirty="0"/>
              <a:t>Large site, opportunity for mix of housing, ideal infill location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038" r="476" b="10552"/>
          <a:stretch/>
        </p:blipFill>
        <p:spPr>
          <a:xfrm>
            <a:off x="685799" y="3048000"/>
            <a:ext cx="783187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3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267200" cy="502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Through Lot – opportunity to subdivide</a:t>
            </a:r>
          </a:p>
          <a:p>
            <a:r>
              <a:rPr lang="en-US" sz="2400" dirty="0" smtClean="0"/>
              <a:t>114 </a:t>
            </a:r>
            <a:r>
              <a:rPr lang="en-US" sz="2400" dirty="0" smtClean="0"/>
              <a:t>affordable rental units</a:t>
            </a:r>
          </a:p>
          <a:p>
            <a:r>
              <a:rPr lang="en-US" sz="2400" dirty="0" smtClean="0"/>
              <a:t>20 for-sale townhomes</a:t>
            </a:r>
          </a:p>
          <a:p>
            <a:r>
              <a:rPr lang="en-US" sz="2400" dirty="0" smtClean="0"/>
              <a:t>Community Health Clinic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408" t="3232" r="21481" b="-214"/>
          <a:stretch/>
        </p:blipFill>
        <p:spPr>
          <a:xfrm>
            <a:off x="4876801" y="1314074"/>
            <a:ext cx="4038600" cy="5048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154" t="15382" r="1583"/>
          <a:stretch/>
        </p:blipFill>
        <p:spPr>
          <a:xfrm>
            <a:off x="609600" y="4038600"/>
            <a:ext cx="3636531" cy="232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2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– City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29200"/>
          </a:xfrm>
        </p:spPr>
        <p:txBody>
          <a:bodyPr/>
          <a:lstStyle/>
          <a:p>
            <a:r>
              <a:rPr lang="en-US" dirty="0" smtClean="0"/>
              <a:t>Affordable Housing Bonus Program </a:t>
            </a:r>
          </a:p>
          <a:p>
            <a:pPr lvl="1"/>
            <a:r>
              <a:rPr lang="en-US" dirty="0" smtClean="0"/>
              <a:t>Allows additional three floors – we are utilizing two.  </a:t>
            </a:r>
          </a:p>
          <a:p>
            <a:r>
              <a:rPr lang="en-US" dirty="0" smtClean="0"/>
              <a:t>Zero Parking</a:t>
            </a:r>
          </a:p>
          <a:p>
            <a:r>
              <a:rPr lang="en-US" dirty="0" smtClean="0"/>
              <a:t>Priority Processing</a:t>
            </a:r>
          </a:p>
          <a:p>
            <a:r>
              <a:rPr lang="en-US" dirty="0" smtClean="0"/>
              <a:t>City funding from </a:t>
            </a:r>
            <a:r>
              <a:rPr lang="en-US" dirty="0" smtClean="0"/>
              <a:t>Housing Bond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4126" b="12425"/>
          <a:stretch/>
        </p:blipFill>
        <p:spPr>
          <a:xfrm>
            <a:off x="4235341" y="3886200"/>
            <a:ext cx="4299059" cy="2362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867400" y="4876800"/>
            <a:ext cx="21336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299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HC-New">
      <a:dk1>
        <a:sysClr val="windowText" lastClr="000000"/>
      </a:dk1>
      <a:lt1>
        <a:sysClr val="window" lastClr="FFFFFF"/>
      </a:lt1>
      <a:dk2>
        <a:srgbClr val="355777"/>
      </a:dk2>
      <a:lt2>
        <a:srgbClr val="EEECE1"/>
      </a:lt2>
      <a:accent1>
        <a:srgbClr val="6EA634"/>
      </a:accent1>
      <a:accent2>
        <a:srgbClr val="4882D0"/>
      </a:accent2>
      <a:accent3>
        <a:srgbClr val="7B5F85"/>
      </a:accent3>
      <a:accent4>
        <a:srgbClr val="E2AD15"/>
      </a:accent4>
      <a:accent5>
        <a:srgbClr val="CD6250"/>
      </a:accent5>
      <a:accent6>
        <a:srgbClr val="468D97"/>
      </a:accent6>
      <a:hlink>
        <a:srgbClr val="6EA634"/>
      </a:hlink>
      <a:folHlink>
        <a:srgbClr val="4882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9d84479-eb28-4810-86b5-14f3ba323e3c">BRIDGEUID-455-3</_dlc_DocId>
    <_dlc_DocIdUrl xmlns="29d84479-eb28-4810-86b5-14f3ba323e3c">
      <Url>http://mybridge/DevPortfolioMgmt/_layouts/DocIdRedir.aspx?ID=BRIDGEUID-455-3</Url>
      <Description>BRIDGEUID-455-3</Description>
    </_dlc_DocIdUrl>
    <Presentation_x0020_Date xmlns="18164cca-d0d4-4821-a684-e84611350e84">2014-12-08T08:00:00+00:00</Presentation_x0020_Date>
    <Session_x0020_Title xmlns="18164cca-d0d4-4821-a684-e84611350e84">Where BRIDGE Fits</Session_x0020_Title>
    <Presenters xmlns="18164cca-d0d4-4821-a684-e84611350e84">Helen Dunlap</Present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60D773FBFF3D4CA9D0F42AAF3FA910" ma:contentTypeVersion="3" ma:contentTypeDescription="Create a new document." ma:contentTypeScope="" ma:versionID="883a7fcd2324d3f22b49cc0bbaccff46">
  <xsd:schema xmlns:xsd="http://www.w3.org/2001/XMLSchema" xmlns:xs="http://www.w3.org/2001/XMLSchema" xmlns:p="http://schemas.microsoft.com/office/2006/metadata/properties" xmlns:ns2="18164cca-d0d4-4821-a684-e84611350e84" xmlns:ns3="29d84479-eb28-4810-86b5-14f3ba323e3c" targetNamespace="http://schemas.microsoft.com/office/2006/metadata/properties" ma:root="true" ma:fieldsID="9c08955ea9111416e433e1ecfa2ef7f5" ns2:_="" ns3:_="">
    <xsd:import namespace="18164cca-d0d4-4821-a684-e84611350e84"/>
    <xsd:import namespace="29d84479-eb28-4810-86b5-14f3ba323e3c"/>
    <xsd:element name="properties">
      <xsd:complexType>
        <xsd:sequence>
          <xsd:element name="documentManagement">
            <xsd:complexType>
              <xsd:all>
                <xsd:element ref="ns2:Session_x0020_Title" minOccurs="0"/>
                <xsd:element ref="ns2:Presentation_x0020_Date" minOccurs="0"/>
                <xsd:element ref="ns3:_dlc_DocId" minOccurs="0"/>
                <xsd:element ref="ns3:_dlc_DocIdUrl" minOccurs="0"/>
                <xsd:element ref="ns3:_dlc_DocIdPersistId" minOccurs="0"/>
                <xsd:element ref="ns2:Present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164cca-d0d4-4821-a684-e84611350e84" elementFormDefault="qualified">
    <xsd:import namespace="http://schemas.microsoft.com/office/2006/documentManagement/types"/>
    <xsd:import namespace="http://schemas.microsoft.com/office/infopath/2007/PartnerControls"/>
    <xsd:element name="Session_x0020_Title" ma:index="1" nillable="true" ma:displayName="Session Title" ma:internalName="Session_x0020_Title">
      <xsd:simpleType>
        <xsd:restriction base="dms:Text">
          <xsd:maxLength value="255"/>
        </xsd:restriction>
      </xsd:simpleType>
    </xsd:element>
    <xsd:element name="Presentation_x0020_Date" ma:index="2" nillable="true" ma:displayName="Presentation Date" ma:format="DateOnly" ma:internalName="Presentation_x0020_Date">
      <xsd:simpleType>
        <xsd:restriction base="dms:DateTime"/>
      </xsd:simpleType>
    </xsd:element>
    <xsd:element name="Presenters" ma:index="13" nillable="true" ma:displayName="Presenters" ma:internalName="Presenter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84479-eb28-4810-86b5-14f3ba323e3c" elementFormDefault="qualified">
    <xsd:import namespace="http://schemas.microsoft.com/office/2006/documentManagement/types"/>
    <xsd:import namespace="http://schemas.microsoft.com/office/infopath/2007/PartnerControls"/>
    <xsd:element name="_dlc_DocId" ma:index="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3" ma:displayName="File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4561C9-DCBA-4B72-BA66-C83E8E16097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8955DBB-D737-452D-8170-026272AFB1FE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18164cca-d0d4-4821-a684-e84611350e84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29d84479-eb28-4810-86b5-14f3ba323e3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CCE762E-76B8-47A4-85FC-92A53C4F0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164cca-d0d4-4821-a684-e84611350e84"/>
    <ds:schemaRef ds:uri="29d84479-eb28-4810-86b5-14f3ba323e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66988AC-EF2C-4F03-8153-94A9EB15B6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TC101859868[[fn=Thermal]]</Template>
  <TotalTime>6799</TotalTime>
  <Words>338</Words>
  <Application>Microsoft Office PowerPoint</Application>
  <PresentationFormat>On-screen Show (4:3)</PresentationFormat>
  <Paragraphs>61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Office Theme</vt:lpstr>
      <vt:lpstr>MTC Planning Innovations Affordable and Workforce Housing</vt:lpstr>
      <vt:lpstr>About BRIDGE</vt:lpstr>
      <vt:lpstr>Our Broken Housing System</vt:lpstr>
      <vt:lpstr>Our Broken Housing System</vt:lpstr>
      <vt:lpstr>Some Hope Going Forward</vt:lpstr>
      <vt:lpstr>Tools Localities Have to Support Affordable Housing</vt:lpstr>
      <vt:lpstr>Case Study – San Francisco Infill Site</vt:lpstr>
      <vt:lpstr>Case Study</vt:lpstr>
      <vt:lpstr>Case Study – City Support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Anderton</dc:creator>
  <cp:lastModifiedBy>Kevin Griffith</cp:lastModifiedBy>
  <cp:revision>128</cp:revision>
  <cp:lastPrinted>2017-01-25T18:33:52Z</cp:lastPrinted>
  <dcterms:created xsi:type="dcterms:W3CDTF">2014-01-01T16:14:58Z</dcterms:created>
  <dcterms:modified xsi:type="dcterms:W3CDTF">2017-01-25T18:49:28Z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0x0101000560D773FBFF3D4CA9D0F42AAF3FA910</vt:lpwstr>
  </property>
  <property fmtid="{D5CDD505-2E9C-101B-9397-08002B2CF9AE}" pid="3" name="_dlc_DocIdItemGuid">
    <vt:lpwstr>d3b575ba-2614-4709-aa58-44a254622985</vt:lpwstr>
  </property>
</Properties>
</file>