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438" r:id="rId6"/>
    <p:sldId id="505" r:id="rId7"/>
    <p:sldId id="439" r:id="rId8"/>
    <p:sldId id="477" r:id="rId9"/>
    <p:sldId id="817" r:id="rId10"/>
    <p:sldId id="474" r:id="rId11"/>
    <p:sldId id="798" r:id="rId12"/>
    <p:sldId id="797" r:id="rId13"/>
    <p:sldId id="808" r:id="rId14"/>
    <p:sldId id="531" r:id="rId15"/>
    <p:sldId id="824" r:id="rId16"/>
    <p:sldId id="4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0114E7-0F70-6ACF-499A-92FF2E35A6E1}" name="Kara Oberg" initials="KO" userId="ZwdMHXuK9mLYnpRQjPYDxMr39/lljWewdCIkci5wps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 Maloney" initials="MM" lastIdx="2" clrIdx="0">
    <p:extLst>
      <p:ext uri="{19B8F6BF-5375-455C-9EA6-DF929625EA0E}">
        <p15:presenceInfo xmlns:p15="http://schemas.microsoft.com/office/powerpoint/2012/main" userId="S-1-5-21-1449754972-757557918-409786592-2653" providerId="AD"/>
      </p:ext>
    </p:extLst>
  </p:cmAuthor>
  <p:cmAuthor id="2" name="Kara Oberg" initials="KO" lastIdx="2" clrIdx="1">
    <p:extLst>
      <p:ext uri="{19B8F6BF-5375-455C-9EA6-DF929625EA0E}">
        <p15:presenceInfo xmlns:p15="http://schemas.microsoft.com/office/powerpoint/2012/main" userId="S::koberg@bayareametro.gov::8e004701-cbb5-49ab-a407-7c8e64d73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E5DC2"/>
    <a:srgbClr val="4ACACF"/>
    <a:srgbClr val="0D0C0C"/>
    <a:srgbClr val="000014"/>
    <a:srgbClr val="F95D07"/>
    <a:srgbClr val="4A7EBB"/>
    <a:srgbClr val="9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57319" autoAdjust="0"/>
  </p:normalViewPr>
  <p:slideViewPr>
    <p:cSldViewPr snapToGrid="0" showGuides="1">
      <p:cViewPr varScale="1">
        <p:scale>
          <a:sx n="61" d="100"/>
          <a:sy n="61" d="100"/>
        </p:scale>
        <p:origin x="2416" y="200"/>
      </p:cViewPr>
      <p:guideLst>
        <p:guide orient="horz" pos="4032"/>
        <p:guide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E7E9E-4B3A-457A-B829-DD9C8A1FFC1E}" type="datetimeFigureOut">
              <a:rPr lang="en-US" smtClean="0"/>
              <a:t>9/8/21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B52B4-2C01-4CEF-BE68-3E682CA2324E}" type="slidenum">
              <a:rPr lang="en-US" smtClean="0"/>
              <a:t>‹#›</a:t>
            </a:fld>
            <a:endParaRPr lang="en-US" dirty="0"/>
          </a:p>
        </p:txBody>
      </p:sp>
    </p:spTree>
    <p:extLst>
      <p:ext uri="{BB962C8B-B14F-4D97-AF65-F5344CB8AC3E}">
        <p14:creationId xmlns:p14="http://schemas.microsoft.com/office/powerpoint/2010/main" val="311952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52B4-2C01-4CEF-BE68-3E682CA2324E}" type="slidenum">
              <a:rPr lang="en-US" smtClean="0"/>
              <a:t>1</a:t>
            </a:fld>
            <a:endParaRPr lang="en-US" dirty="0"/>
          </a:p>
        </p:txBody>
      </p:sp>
    </p:spTree>
    <p:extLst>
      <p:ext uri="{BB962C8B-B14F-4D97-AF65-F5344CB8AC3E}">
        <p14:creationId xmlns:p14="http://schemas.microsoft.com/office/powerpoint/2010/main" val="200996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we’d like to hear from you. Are we missing any important criteria. What would you consider priority?...</a:t>
            </a:r>
          </a:p>
          <a:p>
            <a:endParaRPr lang="en-US" dirty="0"/>
          </a:p>
          <a:p>
            <a:endParaRPr lang="en-US" dirty="0"/>
          </a:p>
          <a:p>
            <a:r>
              <a:rPr lang="en-US" dirty="0"/>
              <a:t>(Background)</a:t>
            </a:r>
          </a:p>
          <a:p>
            <a:r>
              <a:rPr lang="en-US" dirty="0"/>
              <a:t>BATC – 2,500 miles (includes hiking trails)</a:t>
            </a:r>
          </a:p>
          <a:p>
            <a:r>
              <a:rPr lang="en-US" dirty="0"/>
              <a:t>RBN – 2,600 (1,400 existing)</a:t>
            </a:r>
          </a:p>
          <a:p>
            <a:r>
              <a:rPr lang="en-US" dirty="0"/>
              <a:t>-Napa Co – 500 miles</a:t>
            </a:r>
          </a:p>
        </p:txBody>
      </p:sp>
      <p:sp>
        <p:nvSpPr>
          <p:cNvPr id="4" name="Slide Number Placeholder 3"/>
          <p:cNvSpPr>
            <a:spLocks noGrp="1"/>
          </p:cNvSpPr>
          <p:nvPr>
            <p:ph type="sldNum" sz="quarter" idx="5"/>
          </p:nvPr>
        </p:nvSpPr>
        <p:spPr/>
        <p:txBody>
          <a:bodyPr/>
          <a:lstStyle/>
          <a:p>
            <a:fld id="{166B52B4-2C01-4CEF-BE68-3E682CA2324E}" type="slidenum">
              <a:rPr lang="en-US" smtClean="0"/>
              <a:t>10</a:t>
            </a:fld>
            <a:endParaRPr lang="en-US" dirty="0"/>
          </a:p>
        </p:txBody>
      </p:sp>
    </p:spTree>
    <p:extLst>
      <p:ext uri="{BB962C8B-B14F-4D97-AF65-F5344CB8AC3E}">
        <p14:creationId xmlns:p14="http://schemas.microsoft.com/office/powerpoint/2010/main" val="42556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definitely not least is the staff led Funding Assessment. The Funding Assessment will identify funding sources and scenarios to build out a regional AT Network and implement the AT Plan while helping to make it easier to access, apply, win, allocate and report back on AT Programs. So far we have completed a AT Funding inventory, and an AT funding and CS Policy Survey, both completed with help from CTAs.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B52B4-2C01-4CEF-BE68-3E682CA232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87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survey findings…</a:t>
            </a:r>
          </a:p>
          <a:p>
            <a:endParaRPr lang="en-US" dirty="0"/>
          </a:p>
          <a:p>
            <a:r>
              <a:rPr lang="en-US" dirty="0"/>
              <a:t>Does anything seem surprising to you? Anything that’s missing?</a:t>
            </a:r>
          </a:p>
        </p:txBody>
      </p:sp>
      <p:sp>
        <p:nvSpPr>
          <p:cNvPr id="4" name="Slide Number Placeholder 3"/>
          <p:cNvSpPr>
            <a:spLocks noGrp="1"/>
          </p:cNvSpPr>
          <p:nvPr>
            <p:ph type="sldNum" sz="quarter" idx="5"/>
          </p:nvPr>
        </p:nvSpPr>
        <p:spPr/>
        <p:txBody>
          <a:bodyPr/>
          <a:lstStyle/>
          <a:p>
            <a:fld id="{166B52B4-2C01-4CEF-BE68-3E682CA2324E}" type="slidenum">
              <a:rPr lang="en-US" smtClean="0"/>
              <a:t>12</a:t>
            </a:fld>
            <a:endParaRPr lang="en-US" dirty="0"/>
          </a:p>
        </p:txBody>
      </p:sp>
    </p:spTree>
    <p:extLst>
      <p:ext uri="{BB962C8B-B14F-4D97-AF65-F5344CB8AC3E}">
        <p14:creationId xmlns:p14="http://schemas.microsoft.com/office/powerpoint/2010/main" val="280365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52B4-2C01-4CEF-BE68-3E682CA2324E}" type="slidenum">
              <a:rPr lang="en-US" smtClean="0"/>
              <a:t>13</a:t>
            </a:fld>
            <a:endParaRPr lang="en-US" dirty="0"/>
          </a:p>
        </p:txBody>
      </p:sp>
    </p:spTree>
    <p:extLst>
      <p:ext uri="{BB962C8B-B14F-4D97-AF65-F5344CB8AC3E}">
        <p14:creationId xmlns:p14="http://schemas.microsoft.com/office/powerpoint/2010/main" val="265720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provide an update on the Active Transportation Plan, or the AT Plan for short. Starting at the highest level of its connection to Plan Bay Area, then the scope, timeline and draft vision. The last three items will be the main tasks which include the CS Policy Update, AT Network and Funding Assessment.</a:t>
            </a:r>
          </a:p>
        </p:txBody>
      </p:sp>
      <p:sp>
        <p:nvSpPr>
          <p:cNvPr id="4" name="Slide Number Placeholder 3"/>
          <p:cNvSpPr>
            <a:spLocks noGrp="1"/>
          </p:cNvSpPr>
          <p:nvPr>
            <p:ph type="sldNum" sz="quarter" idx="5"/>
          </p:nvPr>
        </p:nvSpPr>
        <p:spPr/>
        <p:txBody>
          <a:bodyPr/>
          <a:lstStyle/>
          <a:p>
            <a:fld id="{166B52B4-2C01-4CEF-BE68-3E682CA2324E}" type="slidenum">
              <a:rPr lang="en-US" smtClean="0"/>
              <a:t>2</a:t>
            </a:fld>
            <a:endParaRPr lang="en-US" dirty="0"/>
          </a:p>
        </p:txBody>
      </p:sp>
    </p:spTree>
    <p:extLst>
      <p:ext uri="{BB962C8B-B14F-4D97-AF65-F5344CB8AC3E}">
        <p14:creationId xmlns:p14="http://schemas.microsoft.com/office/powerpoint/2010/main" val="169020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Plan Bay Area 2050 has been released, with a scheduled adoption in October. This planning process has been taking place for over 3 years and engaged over 14k residents. Through this plan, 35 bold strategies have been proposed to help meet PBA goals for the environment, economy, housing and transportation. The “Create Healthy and Safe Streets” theme is what the AT Plan is working from, specifically T8 Build a Complete Streets Network, as well as advancing regional VZ policy.</a:t>
            </a:r>
          </a:p>
        </p:txBody>
      </p:sp>
      <p:sp>
        <p:nvSpPr>
          <p:cNvPr id="4" name="Slide Number Placeholder 3"/>
          <p:cNvSpPr>
            <a:spLocks noGrp="1"/>
          </p:cNvSpPr>
          <p:nvPr>
            <p:ph type="sldNum" sz="quarter" idx="5"/>
          </p:nvPr>
        </p:nvSpPr>
        <p:spPr/>
        <p:txBody>
          <a:bodyPr/>
          <a:lstStyle/>
          <a:p>
            <a:fld id="{166B52B4-2C01-4CEF-BE68-3E682CA2324E}" type="slidenum">
              <a:rPr lang="en-US" smtClean="0"/>
              <a:t>3</a:t>
            </a:fld>
            <a:endParaRPr lang="en-US" dirty="0"/>
          </a:p>
        </p:txBody>
      </p:sp>
    </p:spTree>
    <p:extLst>
      <p:ext uri="{BB962C8B-B14F-4D97-AF65-F5344CB8AC3E}">
        <p14:creationId xmlns:p14="http://schemas.microsoft.com/office/powerpoint/2010/main" val="102276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plan has 5 tasks, and you can see the PBA overlap in tasks 2 and 3. We are finalizing the stakeholder engagement now and incorporating this into the Policy and Program analysis and the development of a Regional AT Network. The AT Network was rebranded from PBA’s CS Network to highlight that paths will be included in this 10k mile network. We will also build off the Regional Bike Network (established during the 2001 Bike Plan) as well as all the applicable county and Caltrans AT plans, and the BATC (Bay Area Trails Collaborative) network.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Background for Q&amp;A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Policy/Program Analysis – reviewing AT plans and policies from around the region to understand the policy landscape as it relates to AT and micromobility and how these policies affect vision zero, climate change, green infrastructure, and equity.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Implementation Plan – The Plan has a 30-year planning horizon to align with PBA 2050 with more detailed 5-year IP to include AT Network, policy and funding. Will be closely coordinated with PBA IP and Also will include next steps for the Bicycle and Pedestrian Count Program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Funding Assessment – being led by MTC – will include applicable funding sources, constraints and potential funding scenarios</a:t>
            </a:r>
          </a:p>
          <a:p>
            <a:endParaRPr lang="en-US" dirty="0"/>
          </a:p>
        </p:txBody>
      </p:sp>
      <p:sp>
        <p:nvSpPr>
          <p:cNvPr id="4" name="Slide Number Placeholder 3"/>
          <p:cNvSpPr>
            <a:spLocks noGrp="1"/>
          </p:cNvSpPr>
          <p:nvPr>
            <p:ph type="sldNum" sz="quarter" idx="5"/>
          </p:nvPr>
        </p:nvSpPr>
        <p:spPr/>
        <p:txBody>
          <a:bodyPr/>
          <a:lstStyle/>
          <a:p>
            <a:fld id="{166B52B4-2C01-4CEF-BE68-3E682CA2324E}" type="slidenum">
              <a:rPr lang="en-US" smtClean="0"/>
              <a:t>4</a:t>
            </a:fld>
            <a:endParaRPr lang="en-US" dirty="0"/>
          </a:p>
        </p:txBody>
      </p:sp>
    </p:spTree>
    <p:extLst>
      <p:ext uri="{BB962C8B-B14F-4D97-AF65-F5344CB8AC3E}">
        <p14:creationId xmlns:p14="http://schemas.microsoft.com/office/powerpoint/2010/main" val="45583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14-15 month timeline</a:t>
            </a:r>
          </a:p>
          <a:p>
            <a:pPr lvl="0"/>
            <a:r>
              <a:rPr lang="en-US" sz="1200" kern="1200" dirty="0">
                <a:solidFill>
                  <a:schemeClr val="tx1"/>
                </a:solidFill>
                <a:effectLst/>
                <a:latin typeface="+mn-lt"/>
                <a:ea typeface="+mn-ea"/>
                <a:cs typeface="+mn-cs"/>
              </a:rPr>
              <a:t>4 phases</a:t>
            </a:r>
          </a:p>
          <a:p>
            <a:pPr lvl="0"/>
            <a:r>
              <a:rPr lang="en-US" sz="1200" kern="1200" dirty="0">
                <a:solidFill>
                  <a:schemeClr val="tx1"/>
                </a:solidFill>
                <a:effectLst/>
                <a:latin typeface="+mn-lt"/>
                <a:ea typeface="+mn-ea"/>
                <a:cs typeface="+mn-cs"/>
              </a:rPr>
              <a:t>We’re currently in the Network Development phase, or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phase.</a:t>
            </a:r>
          </a:p>
          <a:p>
            <a:pPr lvl="0"/>
            <a:r>
              <a:rPr lang="en-US" sz="1200" kern="1200" dirty="0">
                <a:solidFill>
                  <a:schemeClr val="tx1"/>
                </a:solidFill>
                <a:effectLst/>
                <a:latin typeface="+mn-lt"/>
                <a:ea typeface="+mn-ea"/>
                <a:cs typeface="+mn-cs"/>
              </a:rPr>
              <a:t>Working to adopt plan by end of June 2022</a:t>
            </a:r>
          </a:p>
          <a:p>
            <a:endParaRPr lang="en-US" dirty="0"/>
          </a:p>
        </p:txBody>
      </p:sp>
      <p:sp>
        <p:nvSpPr>
          <p:cNvPr id="4" name="Slide Number Placeholder 3"/>
          <p:cNvSpPr>
            <a:spLocks noGrp="1"/>
          </p:cNvSpPr>
          <p:nvPr>
            <p:ph type="sldNum" sz="quarter" idx="5"/>
          </p:nvPr>
        </p:nvSpPr>
        <p:spPr/>
        <p:txBody>
          <a:bodyPr/>
          <a:lstStyle/>
          <a:p>
            <a:fld id="{166B52B4-2C01-4CEF-BE68-3E682CA2324E}" type="slidenum">
              <a:rPr lang="en-US" smtClean="0"/>
              <a:t>5</a:t>
            </a:fld>
            <a:endParaRPr lang="en-US" dirty="0"/>
          </a:p>
        </p:txBody>
      </p:sp>
    </p:spTree>
    <p:extLst>
      <p:ext uri="{BB962C8B-B14F-4D97-AF65-F5344CB8AC3E}">
        <p14:creationId xmlns:p14="http://schemas.microsoft.com/office/powerpoint/2010/main" val="410613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met with many stakeholders and have come to this vision.</a:t>
            </a:r>
          </a:p>
        </p:txBody>
      </p:sp>
      <p:sp>
        <p:nvSpPr>
          <p:cNvPr id="4" name="Slide Number Placeholder 3"/>
          <p:cNvSpPr>
            <a:spLocks noGrp="1"/>
          </p:cNvSpPr>
          <p:nvPr>
            <p:ph type="sldNum" sz="quarter" idx="5"/>
          </p:nvPr>
        </p:nvSpPr>
        <p:spPr/>
        <p:txBody>
          <a:bodyPr/>
          <a:lstStyle/>
          <a:p>
            <a:fld id="{166B52B4-2C01-4CEF-BE68-3E682CA2324E}" type="slidenum">
              <a:rPr lang="en-US" smtClean="0"/>
              <a:t>6</a:t>
            </a:fld>
            <a:endParaRPr lang="en-US" dirty="0"/>
          </a:p>
        </p:txBody>
      </p:sp>
    </p:spTree>
    <p:extLst>
      <p:ext uri="{BB962C8B-B14F-4D97-AF65-F5344CB8AC3E}">
        <p14:creationId xmlns:p14="http://schemas.microsoft.com/office/powerpoint/2010/main" val="159657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MTC’s Resolution 3765 or Routine Accommodation for Bicycle and Pedestrian Facilities, also known as MTC’s Complete Streets Policy, was adopted in 2006. A lot has happened in the bike ped field as well in the Bay Area since then, and its time to update it with a Vision Zero and equity lens. Toole Design Group, the lead consultant, has reviewed a diverse subsection of plans and policies across the region, completed comparison with the policy to the National Complete Streets Coalition and is incorporating stakeholder engagement into a proposed policy update. This draft update will be shared at the next Active Transportation Working Group this fall and updated in time to be included in OBAG 3.</a:t>
            </a:r>
          </a:p>
        </p:txBody>
      </p:sp>
      <p:sp>
        <p:nvSpPr>
          <p:cNvPr id="4" name="Slide Number Placeholder 3"/>
          <p:cNvSpPr>
            <a:spLocks noGrp="1"/>
          </p:cNvSpPr>
          <p:nvPr>
            <p:ph type="sldNum" sz="quarter" idx="5"/>
          </p:nvPr>
        </p:nvSpPr>
        <p:spPr/>
        <p:txBody>
          <a:bodyPr/>
          <a:lstStyle/>
          <a:p>
            <a:fld id="{166B52B4-2C01-4CEF-BE68-3E682CA2324E}" type="slidenum">
              <a:rPr lang="en-US" smtClean="0"/>
              <a:t>7</a:t>
            </a:fld>
            <a:endParaRPr lang="en-US" dirty="0"/>
          </a:p>
        </p:txBody>
      </p:sp>
    </p:spTree>
    <p:extLst>
      <p:ext uri="{BB962C8B-B14F-4D97-AF65-F5344CB8AC3E}">
        <p14:creationId xmlns:p14="http://schemas.microsoft.com/office/powerpoint/2010/main" val="64208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CS Policy, is the identification a Regional Active Transportation Network.</a:t>
            </a:r>
          </a:p>
          <a:p>
            <a:endParaRPr lang="en-US" dirty="0"/>
          </a:p>
          <a:p>
            <a:r>
              <a:rPr lang="en-US" dirty="0"/>
              <a:t>The Network will begin with identifying and expanding upon the RBN </a:t>
            </a:r>
          </a:p>
          <a:p>
            <a:r>
              <a:rPr lang="en-US" dirty="0"/>
              <a:t>Then work with stakeholders (TAC) to determine and refine network criteria (what we have so far)</a:t>
            </a:r>
          </a:p>
          <a:p>
            <a:r>
              <a:rPr lang="en-US" dirty="0"/>
              <a:t>Incorporate some concepts from the MTC Mobility Hub framework to the network criteria </a:t>
            </a:r>
          </a:p>
        </p:txBody>
      </p:sp>
      <p:sp>
        <p:nvSpPr>
          <p:cNvPr id="4" name="Slide Number Placeholder 3"/>
          <p:cNvSpPr>
            <a:spLocks noGrp="1"/>
          </p:cNvSpPr>
          <p:nvPr>
            <p:ph type="sldNum" sz="quarter" idx="5"/>
          </p:nvPr>
        </p:nvSpPr>
        <p:spPr/>
        <p:txBody>
          <a:bodyPr/>
          <a:lstStyle/>
          <a:p>
            <a:fld id="{658D2E4C-30B2-4501-AA00-6208920ECA81}" type="slidenum">
              <a:rPr lang="en-US" smtClean="0"/>
              <a:t>8</a:t>
            </a:fld>
            <a:endParaRPr lang="en-US" dirty="0"/>
          </a:p>
        </p:txBody>
      </p:sp>
    </p:spTree>
    <p:extLst>
      <p:ext uri="{BB962C8B-B14F-4D97-AF65-F5344CB8AC3E}">
        <p14:creationId xmlns:p14="http://schemas.microsoft.com/office/powerpoint/2010/main" val="141910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Network Criteria and objectives. Developed 5 general categories for the network criteria that align with regional priorities and will help advance the region to meet Plan Bay Area 2050 goals.  </a:t>
            </a:r>
          </a:p>
          <a:p>
            <a:pPr marL="171450" indent="-171450">
              <a:buFont typeface="Arial" panose="020B0604020202020204" pitchFamily="34" charset="0"/>
              <a:buChar char="•"/>
            </a:pPr>
            <a:r>
              <a:rPr lang="en-US" dirty="0"/>
              <a:t>Within these 5 categories are specific measures or values that will be discussed in detail in this presentation. </a:t>
            </a:r>
          </a:p>
        </p:txBody>
      </p:sp>
      <p:sp>
        <p:nvSpPr>
          <p:cNvPr id="4" name="Slide Number Placeholder 3"/>
          <p:cNvSpPr>
            <a:spLocks noGrp="1"/>
          </p:cNvSpPr>
          <p:nvPr>
            <p:ph type="sldNum" sz="quarter" idx="5"/>
          </p:nvPr>
        </p:nvSpPr>
        <p:spPr/>
        <p:txBody>
          <a:bodyPr/>
          <a:lstStyle/>
          <a:p>
            <a:fld id="{658D2E4C-30B2-4501-AA00-6208920ECA81}" type="slidenum">
              <a:rPr lang="en-US" smtClean="0"/>
              <a:t>9</a:t>
            </a:fld>
            <a:endParaRPr lang="en-US" dirty="0"/>
          </a:p>
        </p:txBody>
      </p:sp>
    </p:spTree>
    <p:extLst>
      <p:ext uri="{BB962C8B-B14F-4D97-AF65-F5344CB8AC3E}">
        <p14:creationId xmlns:p14="http://schemas.microsoft.com/office/powerpoint/2010/main" val="3047272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747911A-B5AA-E04C-A8D5-5C509C9086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0484" y="593125"/>
            <a:ext cx="12489604" cy="6356316"/>
          </a:xfrm>
          <a:prstGeom prst="rect">
            <a:avLst/>
          </a:prstGeom>
        </p:spPr>
      </p:pic>
      <p:sp>
        <p:nvSpPr>
          <p:cNvPr id="3" name="Subtitle 2"/>
          <p:cNvSpPr>
            <a:spLocks noGrp="1"/>
          </p:cNvSpPr>
          <p:nvPr userDrawn="1">
            <p:ph type="subTitle" idx="1"/>
          </p:nvPr>
        </p:nvSpPr>
        <p:spPr>
          <a:xfrm>
            <a:off x="2421924" y="3429000"/>
            <a:ext cx="4312508" cy="1752600"/>
          </a:xfrm>
        </p:spPr>
        <p:txBody>
          <a:bodyPr>
            <a:normAutofit/>
          </a:bodyPr>
          <a:lstStyle>
            <a:lvl1pPr marL="0" indent="0" algn="l">
              <a:buNone/>
              <a:defRPr sz="2400" b="0" i="0">
                <a:solidFill>
                  <a:schemeClr val="bg1"/>
                </a:solidFill>
                <a:latin typeface="Avenir Next" panose="020B0503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userDrawn="1">
            <p:ph type="ftr" sz="quarter" idx="11"/>
          </p:nvPr>
        </p:nvSpPr>
        <p:spPr>
          <a:xfrm>
            <a:off x="2589376" y="6462584"/>
            <a:ext cx="5437024" cy="380637"/>
          </a:xfrm>
        </p:spPr>
        <p:txBody>
          <a:bodyPr/>
          <a:lstStyle>
            <a:lvl1pPr algn="l">
              <a:defRPr>
                <a:solidFill>
                  <a:schemeClr val="accent3"/>
                </a:solidFill>
              </a:defRPr>
            </a:lvl1pPr>
          </a:lstStyle>
          <a:p>
            <a:endParaRPr lang="en-US" dirty="0"/>
          </a:p>
        </p:txBody>
      </p:sp>
      <p:sp>
        <p:nvSpPr>
          <p:cNvPr id="7" name="Slide Number Placeholder 5"/>
          <p:cNvSpPr>
            <a:spLocks noGrp="1"/>
          </p:cNvSpPr>
          <p:nvPr userDrawn="1">
            <p:ph type="sldNum" sz="quarter" idx="4"/>
          </p:nvPr>
        </p:nvSpPr>
        <p:spPr>
          <a:xfrm>
            <a:off x="11586754" y="6477002"/>
            <a:ext cx="503646" cy="365125"/>
          </a:xfrm>
          <a:prstGeom prst="rect">
            <a:avLst/>
          </a:prstGeom>
        </p:spPr>
        <p:txBody>
          <a:bodyPr vert="horz" lIns="91440" tIns="45720" rIns="91440" bIns="45720" rtlCol="0" anchor="ctr"/>
          <a:lstStyle>
            <a:lvl1pPr algn="r">
              <a:defRPr sz="1600">
                <a:solidFill>
                  <a:schemeClr val="accent3"/>
                </a:solidFill>
              </a:defRPr>
            </a:lvl1pPr>
          </a:lstStyle>
          <a:p>
            <a:fld id="{B7AF8E4A-3382-42EE-909E-B49327F59ADC}" type="slidenum">
              <a:rPr lang="en-US" smtClean="0"/>
              <a:pPr/>
              <a:t>‹#›</a:t>
            </a:fld>
            <a:endParaRPr lang="en-US" dirty="0"/>
          </a:p>
        </p:txBody>
      </p:sp>
      <p:sp>
        <p:nvSpPr>
          <p:cNvPr id="8" name="Date Placeholder 4"/>
          <p:cNvSpPr>
            <a:spLocks noGrp="1"/>
          </p:cNvSpPr>
          <p:nvPr userDrawn="1">
            <p:ph type="dt" sz="half" idx="2"/>
          </p:nvPr>
        </p:nvSpPr>
        <p:spPr>
          <a:xfrm>
            <a:off x="8026400" y="6477000"/>
            <a:ext cx="3556000" cy="365125"/>
          </a:xfrm>
          <a:prstGeom prst="rect">
            <a:avLst/>
          </a:prstGeom>
        </p:spPr>
        <p:txBody>
          <a:bodyPr/>
          <a:lstStyle>
            <a:lvl1pPr algn="r">
              <a:defRPr lang="en-US" sz="1600" dirty="0">
                <a:solidFill>
                  <a:schemeClr val="accent3"/>
                </a:solidFill>
              </a:defRPr>
            </a:lvl1pPr>
          </a:lstStyle>
          <a:p>
            <a:fld id="{7CF2B2E0-5CA1-452F-8AC2-C2E991342C7F}" type="datetime1">
              <a:rPr lang="en-US" smtClean="0"/>
              <a:pPr/>
              <a:t>9/8/21</a:t>
            </a:fld>
            <a:endParaRPr lang="en-US" dirty="0"/>
          </a:p>
        </p:txBody>
      </p:sp>
      <p:sp>
        <p:nvSpPr>
          <p:cNvPr id="22" name="Title 1">
            <a:extLst>
              <a:ext uri="{FF2B5EF4-FFF2-40B4-BE49-F238E27FC236}">
                <a16:creationId xmlns:a16="http://schemas.microsoft.com/office/drawing/2014/main" id="{A4B7EC67-A15D-664E-9B3F-7EE26B4DC61D}"/>
              </a:ext>
            </a:extLst>
          </p:cNvPr>
          <p:cNvSpPr>
            <a:spLocks noGrp="1"/>
          </p:cNvSpPr>
          <p:nvPr>
            <p:ph type="title" hasCustomPrompt="1"/>
          </p:nvPr>
        </p:nvSpPr>
        <p:spPr>
          <a:xfrm>
            <a:off x="1197060" y="1136824"/>
            <a:ext cx="9699024" cy="1581664"/>
          </a:xfrm>
        </p:spPr>
        <p:txBody>
          <a:bodyPr anchor="b" anchorCtr="0">
            <a:noAutofit/>
          </a:bodyPr>
          <a:lstStyle>
            <a:lvl1pPr algn="l">
              <a:defRPr sz="5400" b="0" cap="none">
                <a:solidFill>
                  <a:schemeClr val="bg1"/>
                </a:solidFill>
              </a:defRPr>
            </a:lvl1pPr>
          </a:lstStyle>
          <a:p>
            <a:r>
              <a:rPr lang="en-US" dirty="0"/>
              <a:t>CLICK TO EDIT MASTER TITLE STYLE</a:t>
            </a:r>
          </a:p>
        </p:txBody>
      </p:sp>
      <p:pic>
        <p:nvPicPr>
          <p:cNvPr id="25" name="Picture 24">
            <a:extLst>
              <a:ext uri="{FF2B5EF4-FFF2-40B4-BE49-F238E27FC236}">
                <a16:creationId xmlns:a16="http://schemas.microsoft.com/office/drawing/2014/main" id="{C4151D2D-82C5-7148-8CEA-F55342BED3A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1500" y="476874"/>
            <a:ext cx="3896194" cy="478479"/>
          </a:xfrm>
          <a:prstGeom prst="rect">
            <a:avLst/>
          </a:prstGeom>
        </p:spPr>
      </p:pic>
    </p:spTree>
    <p:extLst>
      <p:ext uri="{BB962C8B-B14F-4D97-AF65-F5344CB8AC3E}">
        <p14:creationId xmlns:p14="http://schemas.microsoft.com/office/powerpoint/2010/main" val="42661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7" y="0"/>
            <a:ext cx="4110674" cy="1435100"/>
          </a:xfrm>
          <a:solidFill>
            <a:schemeClr val="accent4"/>
          </a:solidFill>
        </p:spPr>
        <p:txBody>
          <a:bodyPr lIns="91440" rIns="91440" bIns="91440" anchor="b" anchorCtr="0">
            <a:normAutofit/>
          </a:bodyPr>
          <a:lstStyle>
            <a:lvl1pPr algn="l">
              <a:defRPr sz="2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9576" y="1581665"/>
            <a:ext cx="4093061" cy="3917092"/>
          </a:xfr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8"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9" name="Date Placeholder 4"/>
          <p:cNvSpPr>
            <a:spLocks noGrp="1"/>
          </p:cNvSpPr>
          <p:nvPr>
            <p:ph type="dt" sz="half" idx="1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E15042FD-93B8-485C-A35D-C06E03E315E8}" type="datetime1">
              <a:rPr lang="en-US" smtClean="0"/>
              <a:t>9/8/21</a:t>
            </a:fld>
            <a:endParaRPr lang="en-US" dirty="0"/>
          </a:p>
        </p:txBody>
      </p:sp>
      <p:sp>
        <p:nvSpPr>
          <p:cNvPr id="7" name="Content Placeholder 6">
            <a:extLst>
              <a:ext uri="{FF2B5EF4-FFF2-40B4-BE49-F238E27FC236}">
                <a16:creationId xmlns:a16="http://schemas.microsoft.com/office/drawing/2014/main" id="{69FE2123-38B2-7143-A8EB-97D9D3BDD0F2}"/>
              </a:ext>
            </a:extLst>
          </p:cNvPr>
          <p:cNvSpPr>
            <a:spLocks noGrp="1"/>
          </p:cNvSpPr>
          <p:nvPr>
            <p:ph sz="quarter" idx="13"/>
          </p:nvPr>
        </p:nvSpPr>
        <p:spPr>
          <a:xfrm>
            <a:off x="5176838" y="0"/>
            <a:ext cx="7015162" cy="6858000"/>
          </a:xfrm>
        </p:spPr>
        <p:txBody>
          <a:bodyPr tIns="18288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DFE3EE5A-9E02-954B-8E2B-06758E01A96C}"/>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a:stretch/>
        </p:blipFill>
        <p:spPr>
          <a:xfrm>
            <a:off x="-74142" y="5625210"/>
            <a:ext cx="4120559" cy="1307283"/>
          </a:xfrm>
          <a:prstGeom prst="rect">
            <a:avLst/>
          </a:prstGeom>
        </p:spPr>
      </p:pic>
    </p:spTree>
    <p:extLst>
      <p:ext uri="{BB962C8B-B14F-4D97-AF65-F5344CB8AC3E}">
        <p14:creationId xmlns:p14="http://schemas.microsoft.com/office/powerpoint/2010/main" val="266467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963" y="247135"/>
            <a:ext cx="4011084" cy="1435100"/>
          </a:xfrm>
          <a:noFill/>
        </p:spPr>
        <p:txBody>
          <a:bodyPr lIns="91440" bIns="91440" anchor="b">
            <a:normAutofit/>
          </a:bodyPr>
          <a:lstStyle>
            <a:lvl1pPr algn="l">
              <a:defRPr sz="2800" b="0">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766733" y="222422"/>
            <a:ext cx="6815667" cy="6635578"/>
          </a:xfrm>
        </p:spPr>
        <p:txBody>
          <a:bodyPr>
            <a:normAutofit/>
          </a:bodyPr>
          <a:lstStyle>
            <a:lvl1pPr>
              <a:defRPr sz="2800"/>
            </a:lvl1pPr>
            <a:lvl2pPr>
              <a:defRPr sz="2400"/>
            </a:lvl2pPr>
            <a:lvl3pPr>
              <a:defRPr sz="1800"/>
            </a:lvl3pPr>
            <a:lvl4pPr>
              <a:defRPr sz="1600"/>
            </a:lvl4pPr>
            <a:lvl5pPr>
              <a:defRPr sz="16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7" y="1816443"/>
            <a:ext cx="4011084" cy="4309724"/>
          </a:xfrm>
        </p:spPr>
        <p:txBody>
          <a:bodyPr>
            <a:normAutofit/>
          </a:bodyPr>
          <a:lstStyle>
            <a:lvl1pPr marL="342900" indent="-342900">
              <a:buFont typeface="Arial" panose="020B0604020202020204" pitchFamily="34" charset="0"/>
              <a:buChar char="•"/>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8"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9" name="Date Placeholder 4"/>
          <p:cNvSpPr>
            <a:spLocks noGrp="1"/>
          </p:cNvSpPr>
          <p:nvPr>
            <p:ph type="dt" sz="half" idx="1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E15042FD-93B8-485C-A35D-C06E03E315E8}" type="datetime1">
              <a:rPr lang="en-US" smtClean="0"/>
              <a:t>9/8/21</a:t>
            </a:fld>
            <a:endParaRPr lang="en-US" dirty="0"/>
          </a:p>
        </p:txBody>
      </p:sp>
      <p:pic>
        <p:nvPicPr>
          <p:cNvPr id="10" name="Picture 9">
            <a:extLst>
              <a:ext uri="{FF2B5EF4-FFF2-40B4-BE49-F238E27FC236}">
                <a16:creationId xmlns:a16="http://schemas.microsoft.com/office/drawing/2014/main" id="{08BA43A5-6EE9-8048-AFA9-3C363D466B7D}"/>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a:stretch/>
        </p:blipFill>
        <p:spPr>
          <a:xfrm>
            <a:off x="-74142" y="5625210"/>
            <a:ext cx="4120559" cy="1307283"/>
          </a:xfrm>
          <a:prstGeom prst="rect">
            <a:avLst/>
          </a:prstGeom>
        </p:spPr>
      </p:pic>
    </p:spTree>
    <p:extLst>
      <p:ext uri="{BB962C8B-B14F-4D97-AF65-F5344CB8AC3E}">
        <p14:creationId xmlns:p14="http://schemas.microsoft.com/office/powerpoint/2010/main" val="236585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9145" y="4504039"/>
            <a:ext cx="7315200" cy="566739"/>
          </a:xfrm>
        </p:spPr>
        <p:txBody>
          <a:bodyPr anchor="b"/>
          <a:lstStyle>
            <a:lvl1pPr algn="l">
              <a:defRPr sz="2667" b="1"/>
            </a:lvl1pPr>
          </a:lstStyle>
          <a:p>
            <a:r>
              <a:rPr lang="en-US" dirty="0"/>
              <a:t>CLICK TO EDIT MASTER TITLE STYLE</a:t>
            </a:r>
          </a:p>
        </p:txBody>
      </p:sp>
      <p:sp>
        <p:nvSpPr>
          <p:cNvPr id="3" name="Picture Placeholder 2"/>
          <p:cNvSpPr>
            <a:spLocks noGrp="1"/>
          </p:cNvSpPr>
          <p:nvPr>
            <p:ph type="pic" idx="1"/>
          </p:nvPr>
        </p:nvSpPr>
        <p:spPr>
          <a:xfrm>
            <a:off x="2439145" y="-24714"/>
            <a:ext cx="7315200" cy="4431013"/>
          </a:xfrm>
          <a:ln w="12700">
            <a:solidFill>
              <a:schemeClr val="accent3">
                <a:lumMod val="50000"/>
              </a:schemeClr>
            </a:solidFill>
          </a:ln>
        </p:spPr>
        <p:txBody>
          <a:bodyPr lIns="182880" tIns="18288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2439145" y="5140411"/>
            <a:ext cx="7315200" cy="735231"/>
          </a:xfrm>
        </p:spPr>
        <p:txBody>
          <a:bodyPr/>
          <a:lstStyle>
            <a:lvl1pPr marL="0" indent="0">
              <a:buNone/>
              <a:defRPr sz="1867">
                <a:solidFill>
                  <a:schemeClr val="accent2">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8"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9" name="Date Placeholder 4"/>
          <p:cNvSpPr>
            <a:spLocks noGrp="1"/>
          </p:cNvSpPr>
          <p:nvPr>
            <p:ph type="dt" sz="half" idx="1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18C23953-075F-40AB-8899-2F05A56C3C04}" type="datetime1">
              <a:rPr lang="en-US" smtClean="0"/>
              <a:t>9/8/21</a:t>
            </a:fld>
            <a:endParaRPr lang="en-US" dirty="0"/>
          </a:p>
        </p:txBody>
      </p:sp>
    </p:spTree>
    <p:extLst>
      <p:ext uri="{BB962C8B-B14F-4D97-AF65-F5344CB8AC3E}">
        <p14:creationId xmlns:p14="http://schemas.microsoft.com/office/powerpoint/2010/main" val="7174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310205-AAB7-4E16-A122-32256DB72EDF}"/>
              </a:ext>
            </a:extLst>
          </p:cNvPr>
          <p:cNvSpPr>
            <a:spLocks noGrp="1"/>
          </p:cNvSpPr>
          <p:nvPr>
            <p:ph type="title"/>
          </p:nvPr>
        </p:nvSpPr>
        <p:spPr>
          <a:xfrm>
            <a:off x="612775" y="249517"/>
            <a:ext cx="10982850" cy="1150888"/>
          </a:xfrm>
          <a:prstGeom prst="rect">
            <a:avLst/>
          </a:prstGeom>
        </p:spPr>
        <p:txBody>
          <a:bodyPr/>
          <a:lstStyle>
            <a:lvl1pPr>
              <a:defRPr b="1"/>
            </a:lvl1pPr>
          </a:lstStyle>
          <a:p>
            <a:r>
              <a:rPr lang="en-US"/>
              <a:t>Click to edit Master title style</a:t>
            </a:r>
          </a:p>
        </p:txBody>
      </p:sp>
      <p:sp>
        <p:nvSpPr>
          <p:cNvPr id="4" name="Text Placeholder 3">
            <a:extLst>
              <a:ext uri="{FF2B5EF4-FFF2-40B4-BE49-F238E27FC236}">
                <a16:creationId xmlns:a16="http://schemas.microsoft.com/office/drawing/2014/main" id="{8D7F40AE-BAEB-4B99-8737-AFBDA558A12F}"/>
              </a:ext>
            </a:extLst>
          </p:cNvPr>
          <p:cNvSpPr>
            <a:spLocks noGrp="1"/>
          </p:cNvSpPr>
          <p:nvPr>
            <p:ph type="body" sz="quarter" idx="13"/>
          </p:nvPr>
        </p:nvSpPr>
        <p:spPr>
          <a:xfrm>
            <a:off x="612775" y="1707080"/>
            <a:ext cx="10982325" cy="4078288"/>
          </a:xfrm>
          <a:prstGeom prst="rect">
            <a:avLst/>
          </a:prstGeom>
        </p:spPr>
        <p:txBody>
          <a:bodyPr/>
          <a:lstStyle>
            <a:lvl1pPr marL="457200" indent="-457200">
              <a:buClr>
                <a:schemeClr val="accent1"/>
              </a:buClr>
              <a:buFont typeface="Wingdings" panose="05000000000000000000" pitchFamily="2" charset="2"/>
              <a:buChar char="§"/>
              <a:defRPr/>
            </a:lvl1pPr>
            <a:lvl2pPr marL="690563" indent="-346075">
              <a:buFont typeface="Wingdings" panose="05000000000000000000" pitchFamily="2" charset="2"/>
              <a:buChar char="§"/>
              <a:defRPr sz="2600"/>
            </a:lvl2pPr>
            <a:lvl3pPr marL="1027113" indent="-336550">
              <a:buFont typeface="Wingdings" panose="05000000000000000000" pitchFamily="2" charset="2"/>
              <a:buChar char="§"/>
              <a:defRPr sz="2600"/>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C61EDB02-2A3D-492B-AAF3-3C172E6C6758}"/>
              </a:ext>
            </a:extLst>
          </p:cNvPr>
          <p:cNvSpPr>
            <a:spLocks noGrp="1"/>
          </p:cNvSpPr>
          <p:nvPr>
            <p:ph type="sldNum" sz="quarter" idx="16"/>
          </p:nvPr>
        </p:nvSpPr>
        <p:spPr>
          <a:xfrm>
            <a:off x="10981148" y="6387834"/>
            <a:ext cx="614651" cy="372449"/>
          </a:xfrm>
          <a:prstGeom prst="rect">
            <a:avLst/>
          </a:prstGeom>
        </p:spPr>
        <p:txBody>
          <a:bodyPr/>
          <a:lstStyle/>
          <a:p>
            <a:fld id="{CDE95EEC-9C03-4FB2-AF15-ECAA574C78B0}" type="slidenum">
              <a:rPr lang="en-US" smtClean="0"/>
              <a:pPr/>
              <a:t>‹#›</a:t>
            </a:fld>
            <a:endParaRPr lang="en-US" dirty="0"/>
          </a:p>
        </p:txBody>
      </p:sp>
      <p:cxnSp>
        <p:nvCxnSpPr>
          <p:cNvPr id="10" name="Straight Connector 9">
            <a:extLst>
              <a:ext uri="{FF2B5EF4-FFF2-40B4-BE49-F238E27FC236}">
                <a16:creationId xmlns:a16="http://schemas.microsoft.com/office/drawing/2014/main" id="{25D20607-1BFC-43AB-9580-65BD56BE7F55}"/>
              </a:ext>
            </a:extLst>
          </p:cNvPr>
          <p:cNvCxnSpPr>
            <a:cxnSpLocks/>
          </p:cNvCxnSpPr>
          <p:nvPr userDrawn="1"/>
        </p:nvCxnSpPr>
        <p:spPr>
          <a:xfrm>
            <a:off x="607076" y="1511878"/>
            <a:ext cx="914400" cy="0"/>
          </a:xfrm>
          <a:prstGeom prst="line">
            <a:avLst/>
          </a:prstGeom>
          <a:ln w="76200">
            <a:solidFill>
              <a:schemeClr val="accent1"/>
            </a:solidFill>
          </a:ln>
        </p:spPr>
        <p:style>
          <a:lnRef idx="1">
            <a:schemeClr val="dk1"/>
          </a:lnRef>
          <a:fillRef idx="0">
            <a:schemeClr val="dk1"/>
          </a:fillRef>
          <a:effectRef idx="0">
            <a:schemeClr val="dk1"/>
          </a:effectRef>
          <a:fontRef idx="minor">
            <a:schemeClr val="tx1"/>
          </a:fontRef>
        </p:style>
      </p:cxnSp>
      <p:sp>
        <p:nvSpPr>
          <p:cNvPr id="11" name="Date Placeholder 3">
            <a:extLst>
              <a:ext uri="{FF2B5EF4-FFF2-40B4-BE49-F238E27FC236}">
                <a16:creationId xmlns:a16="http://schemas.microsoft.com/office/drawing/2014/main" id="{332B4D0A-7C20-4BAB-BB5B-EBE922E86CC3}"/>
              </a:ext>
            </a:extLst>
          </p:cNvPr>
          <p:cNvSpPr>
            <a:spLocks noGrp="1"/>
          </p:cNvSpPr>
          <p:nvPr>
            <p:ph type="dt" sz="half" idx="2"/>
          </p:nvPr>
        </p:nvSpPr>
        <p:spPr>
          <a:xfrm>
            <a:off x="2440227" y="6387833"/>
            <a:ext cx="858844" cy="365125"/>
          </a:xfrm>
          <a:prstGeom prst="rect">
            <a:avLst/>
          </a:prstGeom>
        </p:spPr>
        <p:txBody>
          <a:bodyPr vert="horz" lIns="91440" tIns="45720" rIns="91440" bIns="45720" rtlCol="0" anchor="b"/>
          <a:lstStyle>
            <a:lvl1pPr algn="l">
              <a:defRPr sz="1000">
                <a:solidFill>
                  <a:schemeClr val="tx2"/>
                </a:solidFill>
              </a:defRPr>
            </a:lvl1pPr>
          </a:lstStyle>
          <a:p>
            <a:endParaRPr lang="en-US" dirty="0"/>
          </a:p>
        </p:txBody>
      </p:sp>
      <p:sp>
        <p:nvSpPr>
          <p:cNvPr id="12" name="Footer Placeholder 4">
            <a:extLst>
              <a:ext uri="{FF2B5EF4-FFF2-40B4-BE49-F238E27FC236}">
                <a16:creationId xmlns:a16="http://schemas.microsoft.com/office/drawing/2014/main" id="{6E8CB2FB-C313-4B60-B279-7771D2139361}"/>
              </a:ext>
            </a:extLst>
          </p:cNvPr>
          <p:cNvSpPr>
            <a:spLocks noGrp="1"/>
          </p:cNvSpPr>
          <p:nvPr>
            <p:ph type="ftr" sz="quarter" idx="3"/>
          </p:nvPr>
        </p:nvSpPr>
        <p:spPr>
          <a:xfrm>
            <a:off x="3309730" y="6387834"/>
            <a:ext cx="7231337" cy="365125"/>
          </a:xfrm>
          <a:prstGeom prst="rect">
            <a:avLst/>
          </a:prstGeom>
        </p:spPr>
        <p:txBody>
          <a:bodyPr anchor="b"/>
          <a:lstStyle>
            <a:lvl1pPr>
              <a:defRPr sz="1000">
                <a:solidFill>
                  <a:schemeClr val="tx2"/>
                </a:solidFill>
              </a:defRPr>
            </a:lvl1pPr>
          </a:lstStyle>
          <a:p>
            <a:endParaRPr lang="en-US" dirty="0"/>
          </a:p>
        </p:txBody>
      </p:sp>
    </p:spTree>
    <p:extLst>
      <p:ext uri="{BB962C8B-B14F-4D97-AF65-F5344CB8AC3E}">
        <p14:creationId xmlns:p14="http://schemas.microsoft.com/office/powerpoint/2010/main" val="250264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7"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8" name="Date Placeholder 4"/>
          <p:cNvSpPr>
            <a:spLocks noGrp="1"/>
          </p:cNvSpPr>
          <p:nvPr>
            <p:ph type="dt" sz="half" idx="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7AF2834C-564C-4189-A65D-7FE29D7C7AB7}" type="datetime1">
              <a:rPr lang="en-US" smtClean="0"/>
              <a:t>9/8/21</a:t>
            </a:fld>
            <a:endParaRPr lang="en-US" dirty="0"/>
          </a:p>
        </p:txBody>
      </p:sp>
    </p:spTree>
    <p:extLst>
      <p:ext uri="{BB962C8B-B14F-4D97-AF65-F5344CB8AC3E}">
        <p14:creationId xmlns:p14="http://schemas.microsoft.com/office/powerpoint/2010/main" val="15767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519970"/>
            <a:ext cx="10363200" cy="1362075"/>
          </a:xfrm>
        </p:spPr>
        <p:txBody>
          <a:bodyPr anchor="t">
            <a:noAutofit/>
          </a:bodyPr>
          <a:lstStyle>
            <a:lvl1pPr algn="l">
              <a:defRPr sz="5333" b="1" cap="none">
                <a:solidFill>
                  <a:schemeClr val="accent6"/>
                </a:solidFill>
              </a:defRPr>
            </a:lvl1pPr>
          </a:lstStyle>
          <a:p>
            <a:r>
              <a:rPr lang="en-US" dirty="0"/>
              <a:t>Click to Edit Master Title Style</a:t>
            </a:r>
          </a:p>
        </p:txBody>
      </p:sp>
      <p:sp>
        <p:nvSpPr>
          <p:cNvPr id="3" name="Text Placeholder 2"/>
          <p:cNvSpPr>
            <a:spLocks noGrp="1"/>
          </p:cNvSpPr>
          <p:nvPr>
            <p:ph type="body" idx="1"/>
          </p:nvPr>
        </p:nvSpPr>
        <p:spPr>
          <a:xfrm>
            <a:off x="963084" y="1727754"/>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9"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10" name="Date Placeholder 4"/>
          <p:cNvSpPr>
            <a:spLocks noGrp="1"/>
          </p:cNvSpPr>
          <p:nvPr>
            <p:ph type="dt" sz="half" idx="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8DB18BE2-8C8F-4761-9A98-74326F4E29C6}" type="datetime1">
              <a:rPr lang="en-US" smtClean="0"/>
              <a:t>9/8/21</a:t>
            </a:fld>
            <a:endParaRPr lang="en-US" dirty="0"/>
          </a:p>
        </p:txBody>
      </p:sp>
    </p:spTree>
    <p:extLst>
      <p:ext uri="{BB962C8B-B14F-4D97-AF65-F5344CB8AC3E}">
        <p14:creationId xmlns:p14="http://schemas.microsoft.com/office/powerpoint/2010/main" val="19552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599" y="1606378"/>
            <a:ext cx="5257800" cy="4572000"/>
          </a:xfrm>
        </p:spPr>
        <p:txBody>
          <a:bodyPr>
            <a:normAutofit/>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a:t>
            </a:r>
            <a:r>
              <a:rPr lang="en-US" dirty="0" err="1"/>
              <a:t>levelz</a:t>
            </a:r>
            <a:endParaRPr lang="en-US" dirty="0"/>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6658" y="1606378"/>
            <a:ext cx="5255741" cy="4572000"/>
          </a:xfrm>
        </p:spPr>
        <p:txBody>
          <a:bodyPr>
            <a:normAutofit/>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8"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9" name="Date Placeholder 4"/>
          <p:cNvSpPr>
            <a:spLocks noGrp="1"/>
          </p:cNvSpPr>
          <p:nvPr>
            <p:ph type="dt" sz="half" idx="1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C6037FEE-8192-4E4F-9D48-8E6EC9C75C43}" type="datetime1">
              <a:rPr lang="en-US" smtClean="0"/>
              <a:t>9/8/21</a:t>
            </a:fld>
            <a:endParaRPr lang="en-US" dirty="0"/>
          </a:p>
        </p:txBody>
      </p:sp>
    </p:spTree>
    <p:extLst>
      <p:ext uri="{BB962C8B-B14F-4D97-AF65-F5344CB8AC3E}">
        <p14:creationId xmlns:p14="http://schemas.microsoft.com/office/powerpoint/2010/main" val="64272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84540"/>
            <a:ext cx="5386917" cy="639763"/>
          </a:xfrm>
        </p:spPr>
        <p:txBody>
          <a:bodyPr anchor="b">
            <a:normAutofit/>
          </a:bodyPr>
          <a:lstStyle>
            <a:lvl1pPr marL="0" indent="0">
              <a:buNone/>
              <a:defRPr sz="2400" b="1">
                <a:solidFill>
                  <a:schemeClr val="accent5">
                    <a:lumMod val="7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384854"/>
            <a:ext cx="5386917" cy="3790736"/>
          </a:xfrm>
        </p:spPr>
        <p:txBody>
          <a:bodyPr>
            <a:normAutofit/>
          </a:bodyPr>
          <a:lstStyle>
            <a:lvl1pPr>
              <a:defRPr sz="2000"/>
            </a:lvl1pPr>
            <a:lvl2pPr>
              <a:defRPr sz="18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4" y="1584540"/>
            <a:ext cx="5389033" cy="639763"/>
          </a:xfrm>
        </p:spPr>
        <p:txBody>
          <a:bodyPr anchor="b">
            <a:normAutofit/>
          </a:bodyPr>
          <a:lstStyle>
            <a:lvl1pPr marL="0" indent="0">
              <a:buNone/>
              <a:defRPr sz="2400" b="1">
                <a:solidFill>
                  <a:schemeClr val="accent5">
                    <a:lumMod val="7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384854"/>
            <a:ext cx="5389033" cy="3790736"/>
          </a:xfrm>
        </p:spPr>
        <p:txBody>
          <a:bodyPr>
            <a:normAutofit/>
          </a:bodyPr>
          <a:lstStyle>
            <a:lvl1pPr>
              <a:defRPr sz="2000"/>
            </a:lvl1pPr>
            <a:lvl2pPr>
              <a:defRPr sz="18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p:txBody>
          <a:bodyPr/>
          <a:lstStyle>
            <a:lvl1pPr algn="l">
              <a:defRPr/>
            </a:lvl1pPr>
          </a:lstStyle>
          <a:p>
            <a:endParaRPr lang="en-US" dirty="0"/>
          </a:p>
        </p:txBody>
      </p:sp>
      <p:sp>
        <p:nvSpPr>
          <p:cNvPr id="10" name="Slide Number Placeholder 5"/>
          <p:cNvSpPr>
            <a:spLocks noGrp="1"/>
          </p:cNvSpPr>
          <p:nvPr>
            <p:ph type="sldNum" sz="quarter" idx="12"/>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11" name="Date Placeholder 4"/>
          <p:cNvSpPr>
            <a:spLocks noGrp="1"/>
          </p:cNvSpPr>
          <p:nvPr>
            <p:ph type="dt" sz="half" idx="13"/>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4C70F02F-C4C0-42FE-AC16-A019A167131B}" type="datetime1">
              <a:rPr lang="en-US" smtClean="0"/>
              <a:t>9/8/21</a:t>
            </a:fld>
            <a:endParaRPr lang="en-US" dirty="0"/>
          </a:p>
        </p:txBody>
      </p:sp>
    </p:spTree>
    <p:extLst>
      <p:ext uri="{BB962C8B-B14F-4D97-AF65-F5344CB8AC3E}">
        <p14:creationId xmlns:p14="http://schemas.microsoft.com/office/powerpoint/2010/main" val="386684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7" name="Date Placeholder 4"/>
          <p:cNvSpPr>
            <a:spLocks noGrp="1"/>
          </p:cNvSpPr>
          <p:nvPr>
            <p:ph type="dt" sz="half" idx="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9A2DBC70-BBFC-4E18-A6B6-A34B218B1128}" type="datetime1">
              <a:rPr lang="en-US" smtClean="0"/>
              <a:t>9/8/21</a:t>
            </a:fld>
            <a:endParaRPr lang="en-US" dirty="0"/>
          </a:p>
        </p:txBody>
      </p:sp>
    </p:spTree>
    <p:extLst>
      <p:ext uri="{BB962C8B-B14F-4D97-AF65-F5344CB8AC3E}">
        <p14:creationId xmlns:p14="http://schemas.microsoft.com/office/powerpoint/2010/main" val="400815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defRPr lang="en-US" smtClean="0"/>
            </a:lvl1pPr>
          </a:lstStyle>
          <a:p>
            <a:fld id="{B7AF8E4A-3382-42EE-909E-B49327F59ADC}" type="slidenum">
              <a:rPr lang="en-US" smtClean="0"/>
              <a:pPr/>
              <a:t>‹#›</a:t>
            </a:fld>
            <a:endParaRPr lang="en-US" dirty="0"/>
          </a:p>
        </p:txBody>
      </p:sp>
      <p:sp>
        <p:nvSpPr>
          <p:cNvPr id="7" name="Date Placeholder 4"/>
          <p:cNvSpPr>
            <a:spLocks noGrp="1"/>
          </p:cNvSpPr>
          <p:nvPr>
            <p:ph type="dt" sz="half" idx="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FA049E84-7201-4A19-96D0-212CDCDAAF5D}" type="datetime1">
              <a:rPr lang="en-US" smtClean="0"/>
              <a:t>9/8/21</a:t>
            </a:fld>
            <a:endParaRPr lang="en-US" dirty="0"/>
          </a:p>
        </p:txBody>
      </p:sp>
    </p:spTree>
    <p:extLst>
      <p:ext uri="{BB962C8B-B14F-4D97-AF65-F5344CB8AC3E}">
        <p14:creationId xmlns:p14="http://schemas.microsoft.com/office/powerpoint/2010/main" val="401062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le + Full Pg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p:spPr>
        <p:txBody>
          <a:bodyPr/>
          <a:lstStyle>
            <a:lvl1pPr>
              <a:defRPr baseline="0"/>
            </a:lvl1pPr>
          </a:lstStyle>
          <a:p>
            <a:r>
              <a:rPr lang="en-US" dirty="0"/>
              <a:t>Full page photo/picture Master</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lgn="l">
              <a:defRPr/>
            </a:lvl1pPr>
          </a:lstStyle>
          <a:p>
            <a:endParaRPr lang="en-US" dirty="0"/>
          </a:p>
        </p:txBody>
      </p:sp>
      <p:sp>
        <p:nvSpPr>
          <p:cNvPr id="7" name="Slide Number Placeholder 5"/>
          <p:cNvSpPr>
            <a:spLocks noGrp="1"/>
          </p:cNvSpPr>
          <p:nvPr>
            <p:ph type="sldNum" sz="quarter" idx="4"/>
          </p:nvPr>
        </p:nvSpPr>
        <p:spPr>
          <a:xfrm>
            <a:off x="9245600" y="6477002"/>
            <a:ext cx="2844800" cy="365125"/>
          </a:xfrm>
          <a:prstGeom prst="rect">
            <a:avLst/>
          </a:prstGeom>
        </p:spPr>
        <p:txBody>
          <a:bodyPr vert="horz" lIns="91440" tIns="45720" rIns="91440" bIns="45720" rtlCol="0" anchor="ctr"/>
          <a:lstStyle>
            <a:lvl1pPr algn="r">
              <a:defRPr sz="1600">
                <a:solidFill>
                  <a:schemeClr val="bg1">
                    <a:lumMod val="50000"/>
                  </a:schemeClr>
                </a:solidFill>
              </a:defRPr>
            </a:lvl1pPr>
          </a:lstStyle>
          <a:p>
            <a:fld id="{B7AF8E4A-3382-42EE-909E-B49327F59ADC}" type="slidenum">
              <a:rPr lang="en-US" smtClean="0"/>
              <a:t>‹#›</a:t>
            </a:fld>
            <a:endParaRPr lang="en-US" dirty="0"/>
          </a:p>
        </p:txBody>
      </p:sp>
      <p:sp>
        <p:nvSpPr>
          <p:cNvPr id="8" name="Date Placeholder 4"/>
          <p:cNvSpPr>
            <a:spLocks noGrp="1"/>
          </p:cNvSpPr>
          <p:nvPr>
            <p:ph type="dt" sz="half" idx="2"/>
          </p:nvPr>
        </p:nvSpPr>
        <p:spPr>
          <a:xfrm>
            <a:off x="8026400" y="6477000"/>
            <a:ext cx="3556000" cy="365125"/>
          </a:xfrm>
          <a:prstGeom prst="rect">
            <a:avLst/>
          </a:prstGeom>
        </p:spPr>
        <p:txBody>
          <a:bodyPr/>
          <a:lstStyle>
            <a:lvl1pPr algn="r">
              <a:defRPr lang="en-US" sz="1600" dirty="0">
                <a:solidFill>
                  <a:schemeClr val="bg1">
                    <a:lumMod val="50000"/>
                  </a:schemeClr>
                </a:solidFill>
              </a:defRPr>
            </a:lvl1pPr>
          </a:lstStyle>
          <a:p>
            <a:fld id="{2B7A7F96-AF59-496F-8CB6-758983975FC6}" type="datetime1">
              <a:rPr lang="en-US" smtClean="0"/>
              <a:t>9/8/21</a:t>
            </a:fld>
            <a:endParaRPr lang="en-US" dirty="0"/>
          </a:p>
        </p:txBody>
      </p:sp>
    </p:spTree>
    <p:extLst>
      <p:ext uri="{BB962C8B-B14F-4D97-AF65-F5344CB8AC3E}">
        <p14:creationId xmlns:p14="http://schemas.microsoft.com/office/powerpoint/2010/main" val="400024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9748CE-7B65-4C4D-AF7C-F9B59F80CC66}"/>
              </a:ext>
            </a:extLst>
          </p:cNvPr>
          <p:cNvSpPr>
            <a:spLocks noGrp="1"/>
          </p:cNvSpPr>
          <p:nvPr>
            <p:ph type="pic" sz="quarter" idx="13"/>
          </p:nvPr>
        </p:nvSpPr>
        <p:spPr>
          <a:xfrm>
            <a:off x="6993924" y="0"/>
            <a:ext cx="5198076" cy="6858000"/>
          </a:xfrm>
          <a:solidFill>
            <a:schemeClr val="accent4"/>
          </a:solidFill>
        </p:spPr>
        <p:txBody>
          <a:bodyPr/>
          <a:lstStyle/>
          <a:p>
            <a:endParaRPr lang="en-US" dirty="0"/>
          </a:p>
        </p:txBody>
      </p:sp>
      <p:sp>
        <p:nvSpPr>
          <p:cNvPr id="2" name="Title 1"/>
          <p:cNvSpPr>
            <a:spLocks noGrp="1"/>
          </p:cNvSpPr>
          <p:nvPr>
            <p:ph type="title" hasCustomPrompt="1"/>
          </p:nvPr>
        </p:nvSpPr>
        <p:spPr>
          <a:xfrm>
            <a:off x="609607" y="197708"/>
            <a:ext cx="6173638" cy="926758"/>
          </a:xfrm>
        </p:spPr>
        <p:txBody>
          <a:bodyPr anchor="b">
            <a:normAutofit/>
          </a:bodyPr>
          <a:lstStyle>
            <a:lvl1pPr algn="l">
              <a:defRPr sz="3200" b="0"/>
            </a:lvl1pPr>
          </a:lstStyle>
          <a:p>
            <a:r>
              <a:rPr lang="en-US" dirty="0"/>
              <a:t>Click To Edit Master Title Style</a:t>
            </a:r>
          </a:p>
        </p:txBody>
      </p:sp>
      <p:sp>
        <p:nvSpPr>
          <p:cNvPr id="3" name="Content Placeholder 2"/>
          <p:cNvSpPr>
            <a:spLocks noGrp="1"/>
          </p:cNvSpPr>
          <p:nvPr>
            <p:ph idx="1"/>
          </p:nvPr>
        </p:nvSpPr>
        <p:spPr>
          <a:xfrm>
            <a:off x="627220" y="1346886"/>
            <a:ext cx="6156639" cy="4779281"/>
          </a:xfrm>
        </p:spPr>
        <p:txBody>
          <a:bodyPr>
            <a:normAutofit/>
          </a:bodyPr>
          <a:lstStyle>
            <a:lvl1pPr>
              <a:defRPr sz="2800"/>
            </a:lvl1pPr>
            <a:lvl2pPr>
              <a:defRPr sz="2400"/>
            </a:lvl2pPr>
            <a:lvl3pPr>
              <a:defRPr sz="1800"/>
            </a:lvl3pPr>
            <a:lvl4pPr>
              <a:defRPr sz="1600"/>
            </a:lvl4pPr>
            <a:lvl5pPr>
              <a:defRPr sz="16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rot="16200000">
            <a:off x="8863914" y="3023284"/>
            <a:ext cx="6351373" cy="304802"/>
          </a:xfrm>
        </p:spPr>
        <p:txBody>
          <a:bodyPr/>
          <a:lstStyle>
            <a:lvl1pPr algn="l">
              <a:defRPr sz="1400">
                <a:solidFill>
                  <a:schemeClr val="bg1"/>
                </a:solidFill>
              </a:defRPr>
            </a:lvl1pPr>
          </a:lstStyle>
          <a:p>
            <a:endParaRPr lang="en-US" dirty="0"/>
          </a:p>
        </p:txBody>
      </p:sp>
      <p:sp>
        <p:nvSpPr>
          <p:cNvPr id="8" name="Slide Number Placeholder 5"/>
          <p:cNvSpPr>
            <a:spLocks noGrp="1"/>
          </p:cNvSpPr>
          <p:nvPr>
            <p:ph type="sldNum" sz="quarter" idx="4"/>
          </p:nvPr>
        </p:nvSpPr>
        <p:spPr>
          <a:xfrm>
            <a:off x="11454714" y="6477002"/>
            <a:ext cx="635686" cy="365125"/>
          </a:xfrm>
          <a:prstGeom prst="rect">
            <a:avLst/>
          </a:prstGeom>
        </p:spPr>
        <p:txBody>
          <a:bodyPr vert="horz" lIns="91440" tIns="45720" rIns="91440" bIns="45720" rtlCol="0" anchor="ctr"/>
          <a:lstStyle>
            <a:lvl1pPr algn="r">
              <a:defRPr sz="1600">
                <a:solidFill>
                  <a:schemeClr val="bg1">
                    <a:lumMod val="50000"/>
                  </a:schemeClr>
                </a:solidFill>
              </a:defRPr>
            </a:lvl1pPr>
          </a:lstStyle>
          <a:p>
            <a:fld id="{B7AF8E4A-3382-42EE-909E-B49327F59ADC}" type="slidenum">
              <a:rPr lang="en-US" smtClean="0"/>
              <a:t>‹#›</a:t>
            </a:fld>
            <a:endParaRPr lang="en-US" dirty="0"/>
          </a:p>
        </p:txBody>
      </p:sp>
      <p:sp>
        <p:nvSpPr>
          <p:cNvPr id="9" name="Date Placeholder 4"/>
          <p:cNvSpPr>
            <a:spLocks noGrp="1"/>
          </p:cNvSpPr>
          <p:nvPr>
            <p:ph type="dt" sz="half" idx="12"/>
          </p:nvPr>
        </p:nvSpPr>
        <p:spPr>
          <a:xfrm>
            <a:off x="8026400" y="6561438"/>
            <a:ext cx="3119395" cy="280687"/>
          </a:xfrm>
          <a:prstGeom prst="rect">
            <a:avLst/>
          </a:prstGeom>
        </p:spPr>
        <p:txBody>
          <a:bodyPr/>
          <a:lstStyle>
            <a:lvl1pPr algn="r">
              <a:defRPr lang="en-US" sz="1200" dirty="0">
                <a:solidFill>
                  <a:schemeClr val="bg1"/>
                </a:solidFill>
              </a:defRPr>
            </a:lvl1pPr>
          </a:lstStyle>
          <a:p>
            <a:fld id="{E15042FD-93B8-485C-A35D-C06E03E315E8}" type="datetime1">
              <a:rPr lang="en-US" smtClean="0"/>
              <a:pPr/>
              <a:t>9/8/21</a:t>
            </a:fld>
            <a:endParaRPr lang="en-US" dirty="0"/>
          </a:p>
        </p:txBody>
      </p:sp>
      <p:pic>
        <p:nvPicPr>
          <p:cNvPr id="11" name="Picture 10">
            <a:extLst>
              <a:ext uri="{FF2B5EF4-FFF2-40B4-BE49-F238E27FC236}">
                <a16:creationId xmlns:a16="http://schemas.microsoft.com/office/drawing/2014/main" id="{F314E9A2-0E6B-F94D-A1FE-4F512CB965E2}"/>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a:stretch/>
        </p:blipFill>
        <p:spPr>
          <a:xfrm>
            <a:off x="-74142" y="5625210"/>
            <a:ext cx="4120559" cy="1307283"/>
          </a:xfrm>
          <a:prstGeom prst="rect">
            <a:avLst/>
          </a:prstGeom>
        </p:spPr>
      </p:pic>
    </p:spTree>
    <p:extLst>
      <p:ext uri="{BB962C8B-B14F-4D97-AF65-F5344CB8AC3E}">
        <p14:creationId xmlns:p14="http://schemas.microsoft.com/office/powerpoint/2010/main" val="428262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366EAB4-B782-5F4F-ACF0-626E7DA7584C}"/>
              </a:ext>
            </a:extLst>
          </p:cNvPr>
          <p:cNvPicPr>
            <a:picLocks noChangeAspect="1"/>
          </p:cNvPicPr>
          <p:nvPr userDrawn="1"/>
        </p:nvPicPr>
        <p:blipFill rotWithShape="1">
          <a:blip r:embed="rId15" cstate="screen">
            <a:alphaModFix amt="90000"/>
            <a:extLst>
              <a:ext uri="{28A0092B-C50C-407E-A947-70E740481C1C}">
                <a14:useLocalDpi xmlns:a14="http://schemas.microsoft.com/office/drawing/2010/main"/>
              </a:ext>
            </a:extLst>
          </a:blip>
          <a:srcRect/>
          <a:stretch/>
        </p:blipFill>
        <p:spPr>
          <a:xfrm>
            <a:off x="-74142" y="5625210"/>
            <a:ext cx="4120559" cy="1307283"/>
          </a:xfrm>
          <a:prstGeom prst="rect">
            <a:avLst/>
          </a:prstGeom>
        </p:spPr>
      </p:pic>
      <p:sp>
        <p:nvSpPr>
          <p:cNvPr id="2" name="Title Placeholder 1"/>
          <p:cNvSpPr>
            <a:spLocks noGrp="1"/>
          </p:cNvSpPr>
          <p:nvPr>
            <p:ph type="title"/>
          </p:nvPr>
        </p:nvSpPr>
        <p:spPr>
          <a:xfrm>
            <a:off x="597243" y="200886"/>
            <a:ext cx="10997513" cy="1130256"/>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593125" y="1580605"/>
            <a:ext cx="10997514" cy="48078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rot="16200000">
            <a:off x="9505357" y="3664727"/>
            <a:ext cx="5008165" cy="365125"/>
          </a:xfrm>
          <a:prstGeom prst="rect">
            <a:avLst/>
          </a:prstGeom>
        </p:spPr>
        <p:txBody>
          <a:bodyPr vert="horz" lIns="91440" tIns="45720" rIns="91440" bIns="45720" rtlCol="0" anchor="ctr"/>
          <a:lstStyle>
            <a:lvl1pPr>
              <a:defRPr lang="en-US" sz="1600" b="0" i="0" cap="all" spc="133" baseline="0" smtClean="0">
                <a:solidFill>
                  <a:schemeClr val="accent4"/>
                </a:solidFill>
                <a:latin typeface="Gotham Book" panose="02000604040000020004" pitchFamily="2" charset="0"/>
              </a:defRPr>
            </a:lvl1pPr>
          </a:lstStyle>
          <a:p>
            <a:endParaRPr lang="en-US" dirty="0"/>
          </a:p>
        </p:txBody>
      </p:sp>
      <p:sp>
        <p:nvSpPr>
          <p:cNvPr id="6" name="Slide Number Placeholder 5"/>
          <p:cNvSpPr>
            <a:spLocks noGrp="1"/>
          </p:cNvSpPr>
          <p:nvPr>
            <p:ph type="sldNum" sz="quarter" idx="4"/>
          </p:nvPr>
        </p:nvSpPr>
        <p:spPr>
          <a:xfrm>
            <a:off x="11683999" y="6492875"/>
            <a:ext cx="508001" cy="365125"/>
          </a:xfrm>
          <a:prstGeom prst="rect">
            <a:avLst/>
          </a:prstGeom>
        </p:spPr>
        <p:txBody>
          <a:bodyPr vert="horz" lIns="91440" tIns="45720" rIns="91440" bIns="45720" rtlCol="0" anchor="ctr"/>
          <a:lstStyle>
            <a:lvl1pPr algn="r">
              <a:defRPr sz="1600" b="1" i="0">
                <a:solidFill>
                  <a:schemeClr val="accent4"/>
                </a:solidFill>
                <a:latin typeface="Gotham Bold" panose="02000604030000020004" pitchFamily="2" charset="0"/>
              </a:defRPr>
            </a:lvl1pPr>
          </a:lstStyle>
          <a:p>
            <a:fld id="{B7AF8E4A-3382-42EE-909E-B49327F59ADC}" type="slidenum">
              <a:rPr lang="en-US" smtClean="0"/>
              <a:pPr/>
              <a:t>‹#›</a:t>
            </a:fld>
            <a:endParaRPr lang="en-US" dirty="0"/>
          </a:p>
        </p:txBody>
      </p:sp>
      <p:sp>
        <p:nvSpPr>
          <p:cNvPr id="7" name="Date Placeholder 4"/>
          <p:cNvSpPr>
            <a:spLocks noGrp="1"/>
          </p:cNvSpPr>
          <p:nvPr>
            <p:ph type="dt" sz="half" idx="2"/>
          </p:nvPr>
        </p:nvSpPr>
        <p:spPr>
          <a:xfrm rot="16200000">
            <a:off x="10828700" y="996720"/>
            <a:ext cx="2360023" cy="366582"/>
          </a:xfrm>
          <a:prstGeom prst="rect">
            <a:avLst/>
          </a:prstGeom>
        </p:spPr>
        <p:txBody>
          <a:bodyPr/>
          <a:lstStyle>
            <a:lvl1pPr algn="r">
              <a:defRPr lang="en-US" sz="1600" b="0" i="0" dirty="0">
                <a:solidFill>
                  <a:schemeClr val="accent4"/>
                </a:solidFill>
                <a:latin typeface="Gotham Book" panose="02000604040000020004" pitchFamily="2" charset="0"/>
              </a:defRPr>
            </a:lvl1pPr>
          </a:lstStyle>
          <a:p>
            <a:fld id="{991AC41B-4280-44F9-B8AB-7933E32FFC7C}" type="datetime1">
              <a:rPr lang="en-US" smtClean="0"/>
              <a:pPr/>
              <a:t>9/8/21</a:t>
            </a:fld>
            <a:endParaRPr lang="en-US" dirty="0"/>
          </a:p>
        </p:txBody>
      </p:sp>
      <p:pic>
        <p:nvPicPr>
          <p:cNvPr id="4" name="Picture 3"/>
          <p:cNvPicPr>
            <a:picLocks noChangeAspect="1"/>
          </p:cNvPicPr>
          <p:nvPr userDrawn="1"/>
        </p:nvPicPr>
        <p:blipFill>
          <a:blip r:embed="rId16" cstate="screen">
            <a:biLevel thresh="25000"/>
            <a:alphaModFix amt="61000"/>
            <a:extLst>
              <a:ext uri="{28A0092B-C50C-407E-A947-70E740481C1C}">
                <a14:useLocalDpi xmlns:a14="http://schemas.microsoft.com/office/drawing/2010/main"/>
              </a:ext>
            </a:extLst>
          </a:blip>
          <a:srcRect/>
          <a:stretch/>
        </p:blipFill>
        <p:spPr>
          <a:xfrm>
            <a:off x="4282943" y="6395848"/>
            <a:ext cx="2832509" cy="347852"/>
          </a:xfrm>
          <a:prstGeom prst="rect">
            <a:avLst/>
          </a:prstGeom>
        </p:spPr>
      </p:pic>
    </p:spTree>
    <p:extLst>
      <p:ext uri="{BB962C8B-B14F-4D97-AF65-F5344CB8AC3E}">
        <p14:creationId xmlns:p14="http://schemas.microsoft.com/office/powerpoint/2010/main" val="1348171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0" r:id="rId12"/>
    <p:sldLayoutId id="2147483673" r:id="rId13"/>
  </p:sldLayoutIdLst>
  <p:hf hdr="0" ftr="0" dt="0"/>
  <p:txStyles>
    <p:titleStyle>
      <a:lvl1pPr algn="l" defTabSz="1219170" rtl="0" eaLnBrk="1" latinLnBrk="0" hangingPunct="1">
        <a:spcBef>
          <a:spcPct val="0"/>
        </a:spcBef>
        <a:buNone/>
        <a:defRPr sz="4000" b="1" i="0" kern="1200">
          <a:solidFill>
            <a:schemeClr val="accent3">
              <a:lumMod val="75000"/>
            </a:schemeClr>
          </a:solidFill>
          <a:latin typeface="Avenir Next Demi Bold" panose="020B0503020202020204" pitchFamily="34" charset="0"/>
          <a:ea typeface="+mj-ea"/>
          <a:cs typeface="Avenir Next Demi Bold" panose="020B0503020202020204" pitchFamily="34" charset="0"/>
        </a:defRPr>
      </a:lvl1pPr>
    </p:titleStyle>
    <p:bodyStyle>
      <a:lvl1pPr marL="465138" indent="-349250" algn="l" defTabSz="1219170" rtl="0" eaLnBrk="1" latinLnBrk="0" hangingPunct="1">
        <a:spcBef>
          <a:spcPct val="20000"/>
        </a:spcBef>
        <a:buClr>
          <a:schemeClr val="accent6"/>
        </a:buClr>
        <a:buFont typeface="Arial" panose="020B0604020202020204" pitchFamily="34" charset="0"/>
        <a:buChar char="•"/>
        <a:tabLst/>
        <a:defRPr sz="2800" b="0" i="0" kern="1200">
          <a:solidFill>
            <a:srgbClr val="000000"/>
          </a:solidFill>
          <a:latin typeface="Avenir Next Medium" panose="020B0503020202020204" pitchFamily="34" charset="0"/>
          <a:ea typeface="Noto Sans Gothic" panose="020B0502040504020204" pitchFamily="34" charset="0"/>
          <a:cs typeface="Arial" panose="020B0604020202020204" pitchFamily="34" charset="0"/>
        </a:defRPr>
      </a:lvl1pPr>
      <a:lvl2pPr marL="803275" indent="-338138" algn="l" defTabSz="1219170" rtl="0" eaLnBrk="1" latinLnBrk="0" hangingPunct="1">
        <a:spcBef>
          <a:spcPct val="20000"/>
        </a:spcBef>
        <a:buClr>
          <a:schemeClr val="accent2">
            <a:lumMod val="50000"/>
          </a:schemeClr>
        </a:buClr>
        <a:buFont typeface="Arial" panose="020B0604020202020204" pitchFamily="34" charset="0"/>
        <a:buChar char="•"/>
        <a:tabLst/>
        <a:defRPr sz="2400" b="0" i="0" kern="1200">
          <a:solidFill>
            <a:srgbClr val="000000"/>
          </a:solidFill>
          <a:latin typeface="Avenir Next Medium" panose="020B0503020202020204" pitchFamily="34" charset="0"/>
          <a:ea typeface="Noto Sans Gothic" panose="020B0502040504020204" pitchFamily="34" charset="0"/>
          <a:cs typeface="Arial" panose="020B0604020202020204" pitchFamily="34" charset="0"/>
        </a:defRPr>
      </a:lvl2pPr>
      <a:lvl3pPr marL="1204913" indent="-285750" algn="l" defTabSz="1219170" rtl="0" eaLnBrk="1" latinLnBrk="0" hangingPunct="1">
        <a:spcBef>
          <a:spcPct val="20000"/>
        </a:spcBef>
        <a:buClr>
          <a:schemeClr val="accent2">
            <a:lumMod val="50000"/>
          </a:schemeClr>
        </a:buClr>
        <a:buFont typeface="Arial" panose="020B0604020202020204" pitchFamily="34" charset="0"/>
        <a:buChar char="•"/>
        <a:tabLst/>
        <a:defRPr sz="2000" b="0" i="0" kern="1200">
          <a:solidFill>
            <a:srgbClr val="000000"/>
          </a:solidFill>
          <a:latin typeface="Avenir Next Medium" panose="020B0503020202020204" pitchFamily="34" charset="0"/>
          <a:ea typeface="Noto Sans Gothic" panose="020B0502040504020204" pitchFamily="34" charset="0"/>
          <a:cs typeface="Arial" panose="020B0604020202020204" pitchFamily="34" charset="0"/>
        </a:defRPr>
      </a:lvl3pPr>
      <a:lvl4pPr marL="1606550" indent="-336550" algn="l" defTabSz="1219170" rtl="0" eaLnBrk="1" latinLnBrk="0" hangingPunct="1">
        <a:spcBef>
          <a:spcPct val="20000"/>
        </a:spcBef>
        <a:buClr>
          <a:schemeClr val="accent2">
            <a:lumMod val="50000"/>
          </a:schemeClr>
        </a:buClr>
        <a:buFont typeface="Arial" panose="020B0604020202020204" pitchFamily="34" charset="0"/>
        <a:buChar char="•"/>
        <a:tabLst>
          <a:tab pos="1593850" algn="l"/>
        </a:tabLst>
        <a:defRPr sz="1800" b="0" i="0" kern="1200">
          <a:solidFill>
            <a:srgbClr val="000000"/>
          </a:solidFill>
          <a:latin typeface="Avenir Next Medium" panose="020B0503020202020204" pitchFamily="34" charset="0"/>
          <a:ea typeface="Noto Sans Gothic" panose="020B0502040504020204" pitchFamily="34" charset="0"/>
          <a:cs typeface="Arial" panose="020B0604020202020204" pitchFamily="34" charset="0"/>
        </a:defRPr>
      </a:lvl4pPr>
      <a:lvl5pPr marL="2743131" indent="-304792" algn="l" defTabSz="1219170" rtl="0" eaLnBrk="1" latinLnBrk="0" hangingPunct="1">
        <a:spcBef>
          <a:spcPct val="20000"/>
        </a:spcBef>
        <a:buClr>
          <a:schemeClr val="bg1">
            <a:lumMod val="50000"/>
          </a:schemeClr>
        </a:buClr>
        <a:buFont typeface="Arial" panose="020B0604020202020204" pitchFamily="34" charset="0"/>
        <a:buChar char="•"/>
        <a:defRPr sz="2400" kern="1200">
          <a:solidFill>
            <a:srgbClr val="000000"/>
          </a:solidFill>
          <a:latin typeface="Corbel" panose="020B0503020204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9280" y="3429000"/>
            <a:ext cx="7855877" cy="1407160"/>
          </a:xfrm>
        </p:spPr>
        <p:txBody>
          <a:bodyPr vert="horz" lIns="91440" tIns="45720" rIns="91440" bIns="45720" rtlCol="0" anchor="t" anchorCtr="0">
            <a:normAutofit fontScale="92500" lnSpcReduction="20000"/>
          </a:bodyPr>
          <a:lstStyle/>
          <a:p>
            <a:pPr>
              <a:spcBef>
                <a:spcPts val="0"/>
              </a:spcBef>
              <a:spcAft>
                <a:spcPts val="1800"/>
              </a:spcAft>
            </a:pPr>
            <a:r>
              <a:rPr lang="en-US" dirty="0">
                <a:latin typeface="Avenir Next"/>
                <a:cs typeface="Arial"/>
              </a:rPr>
              <a:t>September 9, 2021</a:t>
            </a:r>
          </a:p>
          <a:p>
            <a:pPr>
              <a:spcBef>
                <a:spcPts val="0"/>
              </a:spcBef>
              <a:spcAft>
                <a:spcPts val="1800"/>
              </a:spcAft>
            </a:pPr>
            <a:r>
              <a:rPr lang="en-US" dirty="0">
                <a:latin typeface="Avenir Next"/>
                <a:cs typeface="Arial"/>
              </a:rPr>
              <a:t>Local Streets and Roads </a:t>
            </a:r>
          </a:p>
          <a:p>
            <a:pPr>
              <a:spcBef>
                <a:spcPts val="0"/>
              </a:spcBef>
              <a:spcAft>
                <a:spcPts val="1800"/>
              </a:spcAft>
            </a:pPr>
            <a:r>
              <a:rPr lang="en-US" dirty="0">
                <a:latin typeface="Avenir Next"/>
                <a:cs typeface="Arial"/>
              </a:rPr>
              <a:t>&amp; Program Delivery Working Groups</a:t>
            </a:r>
          </a:p>
        </p:txBody>
      </p:sp>
      <p:sp>
        <p:nvSpPr>
          <p:cNvPr id="4" name="Slide Number Placeholder 3">
            <a:extLst>
              <a:ext uri="{FF2B5EF4-FFF2-40B4-BE49-F238E27FC236}">
                <a16:creationId xmlns:a16="http://schemas.microsoft.com/office/drawing/2014/main" id="{02750B79-8907-4DA6-A614-7A660A61C732}"/>
              </a:ext>
            </a:extLst>
          </p:cNvPr>
          <p:cNvSpPr>
            <a:spLocks noGrp="1"/>
          </p:cNvSpPr>
          <p:nvPr>
            <p:ph type="sldNum" sz="quarter" idx="4"/>
          </p:nvPr>
        </p:nvSpPr>
        <p:spPr/>
        <p:txBody>
          <a:bodyPr anchor="ctr">
            <a:normAutofit/>
          </a:bodyPr>
          <a:lstStyle/>
          <a:p>
            <a:pPr>
              <a:spcAft>
                <a:spcPts val="600"/>
              </a:spcAft>
            </a:pPr>
            <a:fld id="{B7AF8E4A-3382-42EE-909E-B49327F59ADC}" type="slidenum">
              <a:rPr lang="en-US" smtClean="0"/>
              <a:pPr>
                <a:spcAft>
                  <a:spcPts val="600"/>
                </a:spcAft>
              </a:pPr>
              <a:t>1</a:t>
            </a:fld>
            <a:endParaRPr lang="en-US" dirty="0"/>
          </a:p>
        </p:txBody>
      </p:sp>
      <p:sp>
        <p:nvSpPr>
          <p:cNvPr id="2" name="Title 1"/>
          <p:cNvSpPr>
            <a:spLocks noGrp="1"/>
          </p:cNvSpPr>
          <p:nvPr>
            <p:ph type="title"/>
          </p:nvPr>
        </p:nvSpPr>
        <p:spPr>
          <a:xfrm>
            <a:off x="1197610" y="1346887"/>
            <a:ext cx="9796780" cy="1471579"/>
          </a:xfrm>
        </p:spPr>
        <p:txBody>
          <a:bodyPr anchor="t">
            <a:noAutofit/>
          </a:bodyPr>
          <a:lstStyle/>
          <a:p>
            <a:pPr>
              <a:lnSpc>
                <a:spcPct val="90000"/>
              </a:lnSpc>
            </a:pPr>
            <a:r>
              <a:rPr lang="en-US" dirty="0"/>
              <a:t>REGIONAL ACTIVE TRANSPORTATION PLAN</a:t>
            </a:r>
          </a:p>
        </p:txBody>
      </p:sp>
    </p:spTree>
    <p:extLst>
      <p:ext uri="{BB962C8B-B14F-4D97-AF65-F5344CB8AC3E}">
        <p14:creationId xmlns:p14="http://schemas.microsoft.com/office/powerpoint/2010/main" val="287286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1978D47-46E9-4337-B398-D16C811FA6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027" r="2758" b="-1"/>
          <a:stretch/>
        </p:blipFill>
        <p:spPr bwMode="auto">
          <a:xfrm>
            <a:off x="6993924" y="10"/>
            <a:ext cx="5198076" cy="6857990"/>
          </a:xfrm>
          <a:prstGeom prst="rect">
            <a:avLst/>
          </a:prstGeom>
          <a:solidFill>
            <a:srgbClr val="FFFFFF"/>
          </a:solidFill>
        </p:spPr>
      </p:pic>
      <p:sp>
        <p:nvSpPr>
          <p:cNvPr id="2" name="Title 1">
            <a:extLst>
              <a:ext uri="{FF2B5EF4-FFF2-40B4-BE49-F238E27FC236}">
                <a16:creationId xmlns:a16="http://schemas.microsoft.com/office/drawing/2014/main" id="{01D01969-08D9-40D2-B86C-4ED193708D67}"/>
              </a:ext>
            </a:extLst>
          </p:cNvPr>
          <p:cNvSpPr>
            <a:spLocks noGrp="1"/>
          </p:cNvSpPr>
          <p:nvPr>
            <p:ph type="title"/>
          </p:nvPr>
        </p:nvSpPr>
        <p:spPr>
          <a:xfrm>
            <a:off x="609607" y="197708"/>
            <a:ext cx="6173638" cy="926758"/>
          </a:xfrm>
        </p:spPr>
        <p:txBody>
          <a:bodyPr anchor="b">
            <a:normAutofit/>
          </a:bodyPr>
          <a:lstStyle/>
          <a:p>
            <a:r>
              <a:rPr lang="en-US" dirty="0"/>
              <a:t>AT Network Criteria Discussion</a:t>
            </a:r>
          </a:p>
        </p:txBody>
      </p:sp>
      <p:sp>
        <p:nvSpPr>
          <p:cNvPr id="3" name="Content Placeholder 2">
            <a:extLst>
              <a:ext uri="{FF2B5EF4-FFF2-40B4-BE49-F238E27FC236}">
                <a16:creationId xmlns:a16="http://schemas.microsoft.com/office/drawing/2014/main" id="{5EFEC94D-3370-4E67-98F8-870865AFC755}"/>
              </a:ext>
            </a:extLst>
          </p:cNvPr>
          <p:cNvSpPr>
            <a:spLocks noGrp="1"/>
          </p:cNvSpPr>
          <p:nvPr>
            <p:ph idx="1"/>
          </p:nvPr>
        </p:nvSpPr>
        <p:spPr>
          <a:xfrm>
            <a:off x="627220" y="1346886"/>
            <a:ext cx="6156639" cy="4779281"/>
          </a:xfrm>
        </p:spPr>
        <p:txBody>
          <a:bodyPr>
            <a:normAutofit/>
          </a:bodyPr>
          <a:lstStyle/>
          <a:p>
            <a:r>
              <a:rPr lang="en-US" dirty="0"/>
              <a:t>Are we missing any important criteria?</a:t>
            </a:r>
          </a:p>
          <a:p>
            <a:r>
              <a:rPr lang="en-US" dirty="0"/>
              <a:t>What would you consider priority criteria?</a:t>
            </a:r>
          </a:p>
          <a:p>
            <a:r>
              <a:rPr lang="en-US" dirty="0"/>
              <a:t>PBA calls for 10,000 mile network of bike lanes and multi-use paths – what portion may be regional vs. local?</a:t>
            </a:r>
          </a:p>
          <a:p>
            <a:endParaRPr lang="en-US" dirty="0"/>
          </a:p>
          <a:p>
            <a:endParaRPr lang="en-US" dirty="0"/>
          </a:p>
        </p:txBody>
      </p:sp>
      <p:sp>
        <p:nvSpPr>
          <p:cNvPr id="4" name="Slide Number Placeholder 3">
            <a:extLst>
              <a:ext uri="{FF2B5EF4-FFF2-40B4-BE49-F238E27FC236}">
                <a16:creationId xmlns:a16="http://schemas.microsoft.com/office/drawing/2014/main" id="{12B99B54-CE94-4A09-A042-CFD663C498CA}"/>
              </a:ext>
            </a:extLst>
          </p:cNvPr>
          <p:cNvSpPr>
            <a:spLocks noGrp="1"/>
          </p:cNvSpPr>
          <p:nvPr>
            <p:ph type="sldNum" sz="quarter" idx="4"/>
          </p:nvPr>
        </p:nvSpPr>
        <p:spPr>
          <a:xfrm>
            <a:off x="11454714" y="6477002"/>
            <a:ext cx="635686" cy="365125"/>
          </a:xfrm>
        </p:spPr>
        <p:txBody>
          <a:bodyPr anchor="ctr">
            <a:normAutofit/>
          </a:bodyPr>
          <a:lstStyle/>
          <a:p>
            <a:pPr>
              <a:spcAft>
                <a:spcPts val="600"/>
              </a:spcAft>
            </a:pPr>
            <a:fld id="{B7AF8E4A-3382-42EE-909E-B49327F59ADC}" type="slidenum">
              <a:rPr lang="en-US" smtClean="0"/>
              <a:pPr>
                <a:spcAft>
                  <a:spcPts val="600"/>
                </a:spcAft>
              </a:pPr>
              <a:t>10</a:t>
            </a:fld>
            <a:endParaRPr lang="en-US" dirty="0"/>
          </a:p>
        </p:txBody>
      </p:sp>
    </p:spTree>
    <p:extLst>
      <p:ext uri="{BB962C8B-B14F-4D97-AF65-F5344CB8AC3E}">
        <p14:creationId xmlns:p14="http://schemas.microsoft.com/office/powerpoint/2010/main" val="425581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F27B-6FDC-46DE-9C79-958AE7B924B8}"/>
              </a:ext>
            </a:extLst>
          </p:cNvPr>
          <p:cNvSpPr>
            <a:spLocks noGrp="1"/>
          </p:cNvSpPr>
          <p:nvPr>
            <p:ph type="title"/>
          </p:nvPr>
        </p:nvSpPr>
        <p:spPr>
          <a:xfrm>
            <a:off x="609600" y="149482"/>
            <a:ext cx="6173788" cy="987340"/>
          </a:xfrm>
        </p:spPr>
        <p:txBody>
          <a:bodyPr>
            <a:normAutofit/>
          </a:bodyPr>
          <a:lstStyle/>
          <a:p>
            <a:r>
              <a:rPr lang="en-US" sz="4000" dirty="0"/>
              <a:t>Funding Assessment</a:t>
            </a:r>
          </a:p>
        </p:txBody>
      </p:sp>
      <p:sp>
        <p:nvSpPr>
          <p:cNvPr id="3" name="Content Placeholder 2">
            <a:extLst>
              <a:ext uri="{FF2B5EF4-FFF2-40B4-BE49-F238E27FC236}">
                <a16:creationId xmlns:a16="http://schemas.microsoft.com/office/drawing/2014/main" id="{68E54F6D-5ED4-49C7-A258-0FA288C5556E}"/>
              </a:ext>
            </a:extLst>
          </p:cNvPr>
          <p:cNvSpPr>
            <a:spLocks noGrp="1"/>
          </p:cNvSpPr>
          <p:nvPr>
            <p:ph idx="1"/>
          </p:nvPr>
        </p:nvSpPr>
        <p:spPr>
          <a:xfrm>
            <a:off x="612686" y="1470282"/>
            <a:ext cx="6381238" cy="2456259"/>
          </a:xfrm>
        </p:spPr>
        <p:txBody>
          <a:bodyPr vert="horz" lIns="91440" tIns="45720" rIns="91440" bIns="45720" rtlCol="0" anchor="t">
            <a:noAutofit/>
          </a:bodyPr>
          <a:lstStyle/>
          <a:p>
            <a:pPr marL="571500" indent="-571500"/>
            <a:r>
              <a:rPr lang="en-US" sz="3200" dirty="0">
                <a:solidFill>
                  <a:schemeClr val="tx1"/>
                </a:solidFill>
                <a:latin typeface="Avenir Next" panose="020B0503020202020204" pitchFamily="34" charset="0"/>
              </a:rPr>
              <a:t>AT Funding Inventory</a:t>
            </a:r>
          </a:p>
          <a:p>
            <a:pPr marL="571500" indent="-571500"/>
            <a:r>
              <a:rPr lang="en-US" sz="3200" dirty="0">
                <a:solidFill>
                  <a:schemeClr val="tx1"/>
                </a:solidFill>
                <a:latin typeface="Avenir Next" panose="020B0503020202020204" pitchFamily="34" charset="0"/>
              </a:rPr>
              <a:t>AT Funding and Complete Streets Policy Survey</a:t>
            </a:r>
          </a:p>
          <a:p>
            <a:pPr marL="0" indent="0">
              <a:buNone/>
            </a:pPr>
            <a:endParaRPr lang="en-US" dirty="0">
              <a:solidFill>
                <a:schemeClr val="tx1"/>
              </a:solidFill>
              <a:latin typeface="Corbel" panose="020B0503020204020204" pitchFamily="34" charset="0"/>
            </a:endParaRPr>
          </a:p>
        </p:txBody>
      </p:sp>
      <p:sp>
        <p:nvSpPr>
          <p:cNvPr id="6" name="Slide Number Placeholder 5">
            <a:extLst>
              <a:ext uri="{FF2B5EF4-FFF2-40B4-BE49-F238E27FC236}">
                <a16:creationId xmlns:a16="http://schemas.microsoft.com/office/drawing/2014/main" id="{9FA9DAAE-6295-4C5D-995F-24467FFA9F2E}"/>
              </a:ext>
            </a:extLst>
          </p:cNvPr>
          <p:cNvSpPr>
            <a:spLocks noGrp="1"/>
          </p:cNvSpPr>
          <p:nvPr>
            <p:ph type="sldNum" sz="quarter" idx="4"/>
          </p:nvPr>
        </p:nvSpPr>
        <p:spPr>
          <a:xfrm>
            <a:off x="11454714" y="6477002"/>
            <a:ext cx="63568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F8E4A-3382-42EE-909E-B49327F59ADC}" type="slidenum">
              <a:rPr kumimoji="0" lang="en-US" sz="1600" b="1" i="0" u="none" strike="noStrike" kern="1200" cap="none" spc="0" normalizeH="0" baseline="0" noProof="0" smtClean="0">
                <a:ln>
                  <a:noFill/>
                </a:ln>
                <a:solidFill>
                  <a:srgbClr val="FFFFFF">
                    <a:lumMod val="50000"/>
                  </a:srgbClr>
                </a:solidFill>
                <a:effectLst/>
                <a:uLnTx/>
                <a:uFillTx/>
                <a:latin typeface="Gotham Bold" panose="0200060403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rgbClr val="FFFFFF">
                  <a:lumMod val="50000"/>
                </a:srgbClr>
              </a:solidFill>
              <a:effectLst/>
              <a:uLnTx/>
              <a:uFillTx/>
              <a:latin typeface="Gotham Bold" panose="02000604030000020004" pitchFamily="2" charset="0"/>
              <a:ea typeface="+mn-ea"/>
              <a:cs typeface="+mn-cs"/>
            </a:endParaRPr>
          </a:p>
        </p:txBody>
      </p:sp>
      <p:pic>
        <p:nvPicPr>
          <p:cNvPr id="23" name="Graphic 22" descr="Traffic cone outline">
            <a:extLst>
              <a:ext uri="{FF2B5EF4-FFF2-40B4-BE49-F238E27FC236}">
                <a16:creationId xmlns:a16="http://schemas.microsoft.com/office/drawing/2014/main" id="{8811C708-63CB-5D4F-BC0E-EA8803DF8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4919" y="3280972"/>
            <a:ext cx="914400" cy="914400"/>
          </a:xfrm>
          <a:prstGeom prst="rect">
            <a:avLst/>
          </a:prstGeom>
        </p:spPr>
      </p:pic>
      <p:pic>
        <p:nvPicPr>
          <p:cNvPr id="25" name="Graphic 24" descr="Tricycle outline">
            <a:extLst>
              <a:ext uri="{FF2B5EF4-FFF2-40B4-BE49-F238E27FC236}">
                <a16:creationId xmlns:a16="http://schemas.microsoft.com/office/drawing/2014/main" id="{0274C62E-0C9D-AA4E-9E03-C3899F4801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6919" y="3279238"/>
            <a:ext cx="914400" cy="914400"/>
          </a:xfrm>
          <a:prstGeom prst="rect">
            <a:avLst/>
          </a:prstGeom>
        </p:spPr>
      </p:pic>
      <p:pic>
        <p:nvPicPr>
          <p:cNvPr id="27" name="Graphic 26" descr="Walk with solid fill">
            <a:extLst>
              <a:ext uri="{FF2B5EF4-FFF2-40B4-BE49-F238E27FC236}">
                <a16:creationId xmlns:a16="http://schemas.microsoft.com/office/drawing/2014/main" id="{4E3FB379-B8A2-E14C-9B55-6A5EF65C7B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0919" y="3171154"/>
            <a:ext cx="914400" cy="914400"/>
          </a:xfrm>
          <a:prstGeom prst="rect">
            <a:avLst/>
          </a:prstGeom>
        </p:spPr>
      </p:pic>
      <p:pic>
        <p:nvPicPr>
          <p:cNvPr id="29" name="Graphic 28" descr="Wheelchair access with solid fill">
            <a:extLst>
              <a:ext uri="{FF2B5EF4-FFF2-40B4-BE49-F238E27FC236}">
                <a16:creationId xmlns:a16="http://schemas.microsoft.com/office/drawing/2014/main" id="{50AA5AA9-7652-0A42-BE3E-982B889507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2519" y="3259464"/>
            <a:ext cx="914400" cy="914400"/>
          </a:xfrm>
          <a:prstGeom prst="rect">
            <a:avLst/>
          </a:prstGeom>
        </p:spPr>
      </p:pic>
      <p:pic>
        <p:nvPicPr>
          <p:cNvPr id="31" name="Graphic 30" descr="Dollar with solid fill">
            <a:extLst>
              <a:ext uri="{FF2B5EF4-FFF2-40B4-BE49-F238E27FC236}">
                <a16:creationId xmlns:a16="http://schemas.microsoft.com/office/drawing/2014/main" id="{472C2598-AD97-1A40-9735-511CF95178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50660" y="1897751"/>
            <a:ext cx="914400" cy="914400"/>
          </a:xfrm>
          <a:prstGeom prst="rect">
            <a:avLst/>
          </a:prstGeom>
        </p:spPr>
      </p:pic>
      <p:pic>
        <p:nvPicPr>
          <p:cNvPr id="33" name="Graphic 32" descr="Tax outline">
            <a:extLst>
              <a:ext uri="{FF2B5EF4-FFF2-40B4-BE49-F238E27FC236}">
                <a16:creationId xmlns:a16="http://schemas.microsoft.com/office/drawing/2014/main" id="{635E5590-52E4-024F-A872-8C5B2C94597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18396" y="1917525"/>
            <a:ext cx="914400" cy="914400"/>
          </a:xfrm>
          <a:prstGeom prst="rect">
            <a:avLst/>
          </a:prstGeom>
        </p:spPr>
      </p:pic>
      <p:sp>
        <p:nvSpPr>
          <p:cNvPr id="5" name="Picture Placeholder 4">
            <a:extLst>
              <a:ext uri="{FF2B5EF4-FFF2-40B4-BE49-F238E27FC236}">
                <a16:creationId xmlns:a16="http://schemas.microsoft.com/office/drawing/2014/main" id="{0625F1DF-6389-4A45-8AD9-5F49B4D98DBE}"/>
              </a:ext>
            </a:extLst>
          </p:cNvPr>
          <p:cNvSpPr>
            <a:spLocks noGrp="1"/>
          </p:cNvSpPr>
          <p:nvPr>
            <p:ph type="pic" sz="quarter" idx="13"/>
          </p:nvPr>
        </p:nvSpPr>
        <p:spPr/>
      </p:sp>
      <p:sp>
        <p:nvSpPr>
          <p:cNvPr id="7" name="Rectangle 6">
            <a:extLst>
              <a:ext uri="{FF2B5EF4-FFF2-40B4-BE49-F238E27FC236}">
                <a16:creationId xmlns:a16="http://schemas.microsoft.com/office/drawing/2014/main" id="{B8FBED1D-F635-8546-9D33-C81A0294A212}"/>
              </a:ext>
            </a:extLst>
          </p:cNvPr>
          <p:cNvSpPr/>
          <p:nvPr/>
        </p:nvSpPr>
        <p:spPr>
          <a:xfrm>
            <a:off x="7253174" y="181957"/>
            <a:ext cx="4679576" cy="64940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Roboto" panose="02000000000000000000" pitchFamily="2" charset="0"/>
                <a:ea typeface="+mn-ea"/>
                <a:cs typeface="+mn-cs"/>
              </a:rPr>
              <a:t>The Funding Assessment will identify funding sources and scenarios to build out a regional active transportation network &amp; implement the AT Plan, while helping to make it easier to access, apply, win, allocate and report back on active transportation programs.</a:t>
            </a:r>
            <a:endParaRPr kumimoji="0" lang="en-US" sz="3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4964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55F231-AE85-154E-B72C-291C03F3D339}"/>
              </a:ext>
            </a:extLst>
          </p:cNvPr>
          <p:cNvSpPr>
            <a:spLocks noGrp="1"/>
          </p:cNvSpPr>
          <p:nvPr>
            <p:ph type="pic" sz="quarter" idx="13"/>
          </p:nvPr>
        </p:nvSpPr>
        <p:spPr/>
      </p:sp>
      <p:sp>
        <p:nvSpPr>
          <p:cNvPr id="3" name="Title 2">
            <a:extLst>
              <a:ext uri="{FF2B5EF4-FFF2-40B4-BE49-F238E27FC236}">
                <a16:creationId xmlns:a16="http://schemas.microsoft.com/office/drawing/2014/main" id="{1FDE57BB-F0F8-3E4F-8D39-D739EB72D428}"/>
              </a:ext>
            </a:extLst>
          </p:cNvPr>
          <p:cNvSpPr>
            <a:spLocks noGrp="1"/>
          </p:cNvSpPr>
          <p:nvPr>
            <p:ph type="title"/>
          </p:nvPr>
        </p:nvSpPr>
        <p:spPr/>
        <p:txBody>
          <a:bodyPr/>
          <a:lstStyle/>
          <a:p>
            <a:r>
              <a:rPr lang="en-US" dirty="0"/>
              <a:t>Survey Findings</a:t>
            </a:r>
          </a:p>
        </p:txBody>
      </p:sp>
      <p:sp>
        <p:nvSpPr>
          <p:cNvPr id="4" name="Content Placeholder 3">
            <a:extLst>
              <a:ext uri="{FF2B5EF4-FFF2-40B4-BE49-F238E27FC236}">
                <a16:creationId xmlns:a16="http://schemas.microsoft.com/office/drawing/2014/main" id="{22159A48-A903-494B-A8C3-76E50977D1FA}"/>
              </a:ext>
            </a:extLst>
          </p:cNvPr>
          <p:cNvSpPr>
            <a:spLocks noGrp="1"/>
          </p:cNvSpPr>
          <p:nvPr>
            <p:ph idx="1"/>
          </p:nvPr>
        </p:nvSpPr>
        <p:spPr/>
        <p:txBody>
          <a:bodyPr/>
          <a:lstStyle/>
          <a:p>
            <a:pPr marL="0" indent="0">
              <a:buNone/>
            </a:pPr>
            <a:r>
              <a:rPr lang="en-US" dirty="0"/>
              <a:t>Most used funding programs for AT Projects:</a:t>
            </a:r>
          </a:p>
          <a:p>
            <a:r>
              <a:rPr lang="en-US" dirty="0"/>
              <a:t>OBAG</a:t>
            </a:r>
          </a:p>
          <a:p>
            <a:r>
              <a:rPr lang="en-US" dirty="0"/>
              <a:t>Local Sales Tax</a:t>
            </a:r>
          </a:p>
          <a:p>
            <a:r>
              <a:rPr lang="en-US" dirty="0"/>
              <a:t>SB1 Local Streets and Roads Program</a:t>
            </a:r>
          </a:p>
          <a:p>
            <a:r>
              <a:rPr lang="en-US" dirty="0"/>
              <a:t>TDA3</a:t>
            </a:r>
          </a:p>
          <a:p>
            <a:r>
              <a:rPr lang="en-US" dirty="0"/>
              <a:t>General Agency Funds</a:t>
            </a:r>
          </a:p>
          <a:p>
            <a:r>
              <a:rPr lang="en-US" dirty="0"/>
              <a:t>CA State Coastal Conservancy</a:t>
            </a:r>
          </a:p>
          <a:p>
            <a:endParaRPr lang="en-US" dirty="0"/>
          </a:p>
        </p:txBody>
      </p:sp>
      <p:sp>
        <p:nvSpPr>
          <p:cNvPr id="5" name="Slide Number Placeholder 4">
            <a:extLst>
              <a:ext uri="{FF2B5EF4-FFF2-40B4-BE49-F238E27FC236}">
                <a16:creationId xmlns:a16="http://schemas.microsoft.com/office/drawing/2014/main" id="{A9BAB8AA-91AD-BC4E-8DAD-A20CBCAD4C00}"/>
              </a:ext>
            </a:extLst>
          </p:cNvPr>
          <p:cNvSpPr>
            <a:spLocks noGrp="1"/>
          </p:cNvSpPr>
          <p:nvPr>
            <p:ph type="sldNum" sz="quarter" idx="4"/>
          </p:nvPr>
        </p:nvSpPr>
        <p:spPr/>
        <p:txBody>
          <a:bodyPr/>
          <a:lstStyle/>
          <a:p>
            <a:fld id="{B7AF8E4A-3382-42EE-909E-B49327F59ADC}" type="slidenum">
              <a:rPr lang="en-US" smtClean="0"/>
              <a:t>12</a:t>
            </a:fld>
            <a:endParaRPr lang="en-US" dirty="0"/>
          </a:p>
        </p:txBody>
      </p:sp>
      <p:sp>
        <p:nvSpPr>
          <p:cNvPr id="6" name="Rectangle 5">
            <a:extLst>
              <a:ext uri="{FF2B5EF4-FFF2-40B4-BE49-F238E27FC236}">
                <a16:creationId xmlns:a16="http://schemas.microsoft.com/office/drawing/2014/main" id="{BD55F228-64CA-E046-BFD6-0257B542AC7A}"/>
              </a:ext>
            </a:extLst>
          </p:cNvPr>
          <p:cNvSpPr/>
          <p:nvPr/>
        </p:nvSpPr>
        <p:spPr>
          <a:xfrm>
            <a:off x="7247021" y="770855"/>
            <a:ext cx="6096000" cy="5355312"/>
          </a:xfrm>
          <a:prstGeom prst="rect">
            <a:avLst/>
          </a:prstGeom>
        </p:spPr>
        <p:txBody>
          <a:bodyPr>
            <a:spAutoFit/>
          </a:bodyPr>
          <a:lstStyle/>
          <a:p>
            <a:r>
              <a:rPr lang="en-US" dirty="0"/>
              <a:t>Most used funding programs for maintenance:</a:t>
            </a:r>
          </a:p>
          <a:p>
            <a:pPr marL="285750" indent="-285750">
              <a:buFont typeface="Arial" panose="020B0604020202020204" pitchFamily="34" charset="0"/>
              <a:buChar char="•"/>
            </a:pPr>
            <a:r>
              <a:rPr lang="en-US" dirty="0"/>
              <a:t>Local Sales Tax</a:t>
            </a:r>
          </a:p>
          <a:p>
            <a:pPr marL="285750" indent="-285750">
              <a:buFont typeface="Arial" panose="020B0604020202020204" pitchFamily="34" charset="0"/>
              <a:buChar char="•"/>
            </a:pPr>
            <a:r>
              <a:rPr lang="en-US" dirty="0"/>
              <a:t>General Agency Funds</a:t>
            </a:r>
          </a:p>
          <a:p>
            <a:endParaRPr lang="en-US" dirty="0"/>
          </a:p>
          <a:p>
            <a:r>
              <a:rPr lang="en-US" dirty="0"/>
              <a:t>Biggest challenges to securing funding:</a:t>
            </a:r>
          </a:p>
          <a:p>
            <a:pPr marL="285750" indent="-285750">
              <a:buFont typeface="Arial" panose="020B0604020202020204" pitchFamily="34" charset="0"/>
              <a:buChar char="•"/>
            </a:pPr>
            <a:r>
              <a:rPr lang="en-US" dirty="0"/>
              <a:t>Application (difficulty &amp; staff capacity)</a:t>
            </a:r>
          </a:p>
          <a:p>
            <a:pPr marL="285750" indent="-285750">
              <a:buFont typeface="Arial" panose="020B0604020202020204" pitchFamily="34" charset="0"/>
              <a:buChar char="•"/>
            </a:pPr>
            <a:r>
              <a:rPr lang="en-US" dirty="0"/>
              <a:t>Not enough funding</a:t>
            </a:r>
          </a:p>
          <a:p>
            <a:pPr marL="285750" indent="-285750">
              <a:buFont typeface="Arial" panose="020B0604020202020204" pitchFamily="34" charset="0"/>
              <a:buChar char="•"/>
            </a:pPr>
            <a:r>
              <a:rPr lang="en-US" dirty="0"/>
              <a:t>“Too competitive”</a:t>
            </a:r>
          </a:p>
          <a:p>
            <a:pPr marL="285750" indent="-285750">
              <a:buFont typeface="Arial" panose="020B0604020202020204" pitchFamily="34" charset="0"/>
              <a:buChar char="•"/>
            </a:pPr>
            <a:r>
              <a:rPr lang="en-US" dirty="0"/>
              <a:t>Limited Program support for small projects</a:t>
            </a:r>
          </a:p>
          <a:p>
            <a:endParaRPr lang="en-US" dirty="0"/>
          </a:p>
          <a:p>
            <a:endParaRPr lang="en-US" dirty="0"/>
          </a:p>
          <a:p>
            <a:r>
              <a:rPr lang="en-US" dirty="0"/>
              <a:t>MTC Support:</a:t>
            </a:r>
          </a:p>
          <a:p>
            <a:endParaRPr lang="en-US" dirty="0"/>
          </a:p>
          <a:p>
            <a:pPr marL="285750" indent="-285750">
              <a:buFont typeface="Arial" panose="020B0604020202020204" pitchFamily="34" charset="0"/>
              <a:buChar char="•"/>
            </a:pPr>
            <a:r>
              <a:rPr lang="en-US" dirty="0"/>
              <a:t>Application Feedback</a:t>
            </a:r>
          </a:p>
          <a:p>
            <a:pPr marL="285750" indent="-285750">
              <a:buFont typeface="Arial" panose="020B0604020202020204" pitchFamily="34" charset="0"/>
              <a:buChar char="•"/>
            </a:pPr>
            <a:r>
              <a:rPr lang="en-US" dirty="0"/>
              <a:t>Narrative &amp; Writing Assistance</a:t>
            </a:r>
          </a:p>
          <a:p>
            <a:pPr marL="285750" indent="-285750">
              <a:buFont typeface="Arial" panose="020B0604020202020204" pitchFamily="34" charset="0"/>
              <a:buChar char="•"/>
            </a:pPr>
            <a:r>
              <a:rPr lang="en-US" dirty="0"/>
              <a:t>Access to MTC Consultant Benches for </a:t>
            </a:r>
          </a:p>
          <a:p>
            <a:r>
              <a:rPr lang="en-US" dirty="0"/>
              <a:t>      Grant Writing &amp; Planning</a:t>
            </a:r>
          </a:p>
          <a:p>
            <a:pPr marL="285750" indent="-285750">
              <a:buFont typeface="Arial" panose="020B0604020202020204" pitchFamily="34" charset="0"/>
              <a:buChar char="•"/>
            </a:pPr>
            <a:r>
              <a:rPr lang="en-US" dirty="0"/>
              <a:t>1-on-1 Technical Assistance</a:t>
            </a:r>
          </a:p>
          <a:p>
            <a:endParaRPr lang="en-US" dirty="0"/>
          </a:p>
        </p:txBody>
      </p:sp>
    </p:spTree>
    <p:extLst>
      <p:ext uri="{BB962C8B-B14F-4D97-AF65-F5344CB8AC3E}">
        <p14:creationId xmlns:p14="http://schemas.microsoft.com/office/powerpoint/2010/main" val="166504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F929-8715-4DD9-B0FA-A659DD1531F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9C1D1AD-C09D-40B5-8F04-1370B3FD308E}"/>
              </a:ext>
            </a:extLst>
          </p:cNvPr>
          <p:cNvSpPr>
            <a:spLocks noGrp="1"/>
          </p:cNvSpPr>
          <p:nvPr>
            <p:ph sz="half" idx="1"/>
          </p:nvPr>
        </p:nvSpPr>
        <p:spPr>
          <a:xfrm>
            <a:off x="609598" y="1606378"/>
            <a:ext cx="5914770" cy="4572000"/>
          </a:xfrm>
        </p:spPr>
        <p:txBody>
          <a:bodyPr vert="horz" lIns="91440" tIns="45720" rIns="91440" bIns="45720" rtlCol="0" anchor="t">
            <a:normAutofit/>
          </a:bodyPr>
          <a:lstStyle/>
          <a:p>
            <a:pPr marL="464820">
              <a:spcBef>
                <a:spcPts val="0"/>
              </a:spcBef>
              <a:spcAft>
                <a:spcPts val="1800"/>
              </a:spcAft>
            </a:pPr>
            <a:r>
              <a:rPr lang="en-US" dirty="0">
                <a:latin typeface="Avenir Next Medium"/>
                <a:cs typeface="Arial"/>
              </a:rPr>
              <a:t>Active Transportation Working Group meeting in November</a:t>
            </a:r>
          </a:p>
          <a:p>
            <a:pPr marL="464820">
              <a:spcBef>
                <a:spcPts val="0"/>
              </a:spcBef>
              <a:spcAft>
                <a:spcPts val="1800"/>
              </a:spcAft>
            </a:pPr>
            <a:r>
              <a:rPr lang="en-US" dirty="0">
                <a:latin typeface="Avenir Next Medium"/>
                <a:cs typeface="Arial"/>
              </a:rPr>
              <a:t>TAC Meeting in October</a:t>
            </a:r>
          </a:p>
          <a:p>
            <a:pPr marL="464820">
              <a:spcBef>
                <a:spcPts val="0"/>
              </a:spcBef>
              <a:spcAft>
                <a:spcPts val="1800"/>
              </a:spcAft>
            </a:pPr>
            <a:r>
              <a:rPr lang="en-US" dirty="0">
                <a:latin typeface="Avenir Next Medium"/>
                <a:cs typeface="Arial"/>
              </a:rPr>
              <a:t>MTC Planning and ABAG Admin Committee, November 14</a:t>
            </a:r>
            <a:endParaRPr lang="en-US" dirty="0"/>
          </a:p>
          <a:p>
            <a:pPr marL="464820">
              <a:spcBef>
                <a:spcPts val="0"/>
              </a:spcBef>
              <a:spcAft>
                <a:spcPts val="1800"/>
              </a:spcAft>
            </a:pPr>
            <a:endParaRPr lang="en-US" b="1" dirty="0"/>
          </a:p>
          <a:p>
            <a:pPr marL="115570" indent="0">
              <a:spcBef>
                <a:spcPts val="0"/>
              </a:spcBef>
              <a:spcAft>
                <a:spcPts val="1800"/>
              </a:spcAft>
              <a:buNone/>
            </a:pPr>
            <a:endParaRPr lang="en-US" dirty="0"/>
          </a:p>
        </p:txBody>
      </p:sp>
      <p:sp>
        <p:nvSpPr>
          <p:cNvPr id="8" name="Content Placeholder 7">
            <a:extLst>
              <a:ext uri="{FF2B5EF4-FFF2-40B4-BE49-F238E27FC236}">
                <a16:creationId xmlns:a16="http://schemas.microsoft.com/office/drawing/2014/main" id="{0D0EBF6A-5EB1-CD45-8870-646A0CF371D0}"/>
              </a:ext>
            </a:extLst>
          </p:cNvPr>
          <p:cNvSpPr>
            <a:spLocks noGrp="1"/>
          </p:cNvSpPr>
          <p:nvPr>
            <p:ph sz="half" idx="2"/>
          </p:nvPr>
        </p:nvSpPr>
        <p:spPr>
          <a:xfrm>
            <a:off x="7002378" y="1606378"/>
            <a:ext cx="5189621" cy="3781168"/>
          </a:xfrm>
          <a:solidFill>
            <a:schemeClr val="accent3"/>
          </a:solidFill>
        </p:spPr>
        <p:txBody>
          <a:bodyPr lIns="91440" tIns="91440" rIns="914400" bIns="91440" anchor="ctr" anchorCtr="0">
            <a:normAutofit/>
          </a:bodyPr>
          <a:lstStyle/>
          <a:p>
            <a:pPr marL="115888" indent="0">
              <a:spcBef>
                <a:spcPts val="0"/>
              </a:spcBef>
              <a:spcAft>
                <a:spcPts val="1800"/>
              </a:spcAft>
              <a:buClr>
                <a:schemeClr val="bg1"/>
              </a:buClr>
              <a:buNone/>
            </a:pPr>
            <a:r>
              <a:rPr lang="en-US" dirty="0"/>
              <a:t>Propose Complete Streets Policy Update for OBAG 3 Guidelines</a:t>
            </a:r>
          </a:p>
          <a:p>
            <a:pPr marL="115888" indent="0">
              <a:spcBef>
                <a:spcPts val="0"/>
              </a:spcBef>
              <a:spcAft>
                <a:spcPts val="1800"/>
              </a:spcAft>
              <a:buClr>
                <a:schemeClr val="bg1"/>
              </a:buClr>
              <a:buNone/>
            </a:pPr>
            <a:r>
              <a:rPr lang="en-US" dirty="0"/>
              <a:t>Create and Share Draft AT Network</a:t>
            </a:r>
          </a:p>
          <a:p>
            <a:pPr marL="115888" indent="0">
              <a:spcBef>
                <a:spcPts val="0"/>
              </a:spcBef>
              <a:spcAft>
                <a:spcPts val="1800"/>
              </a:spcAft>
              <a:buClr>
                <a:schemeClr val="bg1"/>
              </a:buClr>
              <a:buNone/>
            </a:pPr>
            <a:endParaRPr lang="en-US" dirty="0"/>
          </a:p>
        </p:txBody>
      </p:sp>
      <p:sp>
        <p:nvSpPr>
          <p:cNvPr id="4" name="Slide Number Placeholder 3">
            <a:extLst>
              <a:ext uri="{FF2B5EF4-FFF2-40B4-BE49-F238E27FC236}">
                <a16:creationId xmlns:a16="http://schemas.microsoft.com/office/drawing/2014/main" id="{5A11BBE1-251F-4F5C-8C95-10C10ED7C807}"/>
              </a:ext>
            </a:extLst>
          </p:cNvPr>
          <p:cNvSpPr>
            <a:spLocks noGrp="1"/>
          </p:cNvSpPr>
          <p:nvPr>
            <p:ph type="sldNum" sz="quarter" idx="4"/>
          </p:nvPr>
        </p:nvSpPr>
        <p:spPr/>
        <p:txBody>
          <a:bodyPr/>
          <a:lstStyle/>
          <a:p>
            <a:fld id="{B7AF8E4A-3382-42EE-909E-B49327F59ADC}" type="slidenum">
              <a:rPr lang="en-US" smtClean="0"/>
              <a:pPr/>
              <a:t>13</a:t>
            </a:fld>
            <a:endParaRPr lang="en-US" dirty="0"/>
          </a:p>
        </p:txBody>
      </p:sp>
    </p:spTree>
    <p:extLst>
      <p:ext uri="{BB962C8B-B14F-4D97-AF65-F5344CB8AC3E}">
        <p14:creationId xmlns:p14="http://schemas.microsoft.com/office/powerpoint/2010/main" val="24396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6">
            <a:extLst>
              <a:ext uri="{FF2B5EF4-FFF2-40B4-BE49-F238E27FC236}">
                <a16:creationId xmlns:a16="http://schemas.microsoft.com/office/drawing/2014/main" id="{1FD67304-5933-294F-BCBD-83742A2BBF0B}"/>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5525403" y="0"/>
            <a:ext cx="6666598" cy="6858000"/>
          </a:xfrm>
          <a:noFill/>
        </p:spPr>
      </p:pic>
      <p:sp>
        <p:nvSpPr>
          <p:cNvPr id="2" name="Title 1">
            <a:extLst>
              <a:ext uri="{FF2B5EF4-FFF2-40B4-BE49-F238E27FC236}">
                <a16:creationId xmlns:a16="http://schemas.microsoft.com/office/drawing/2014/main" id="{59C3F88A-D509-477D-BEA3-962DA8E1E5C9}"/>
              </a:ext>
            </a:extLst>
          </p:cNvPr>
          <p:cNvSpPr>
            <a:spLocks noGrp="1"/>
          </p:cNvSpPr>
          <p:nvPr>
            <p:ph type="title"/>
          </p:nvPr>
        </p:nvSpPr>
        <p:spPr>
          <a:xfrm>
            <a:off x="609607" y="0"/>
            <a:ext cx="4110674" cy="1435100"/>
          </a:xfrm>
        </p:spPr>
        <p:txBody>
          <a:bodyPr anchor="b" anchorCtr="0">
            <a:normAutofit/>
          </a:bodyPr>
          <a:lstStyle/>
          <a:p>
            <a:r>
              <a:rPr lang="en-US" sz="3600" dirty="0"/>
              <a:t>AGENDA</a:t>
            </a:r>
          </a:p>
        </p:txBody>
      </p:sp>
      <p:sp>
        <p:nvSpPr>
          <p:cNvPr id="4" name="Content Placeholder 3">
            <a:extLst>
              <a:ext uri="{FF2B5EF4-FFF2-40B4-BE49-F238E27FC236}">
                <a16:creationId xmlns:a16="http://schemas.microsoft.com/office/drawing/2014/main" id="{D6A9C260-762C-4BB0-B8B6-3499CA8E63BB}"/>
              </a:ext>
            </a:extLst>
          </p:cNvPr>
          <p:cNvSpPr>
            <a:spLocks noGrp="1"/>
          </p:cNvSpPr>
          <p:nvPr>
            <p:ph idx="1"/>
          </p:nvPr>
        </p:nvSpPr>
        <p:spPr>
          <a:xfrm>
            <a:off x="639576" y="1581665"/>
            <a:ext cx="4093061" cy="3917092"/>
          </a:xfrm>
        </p:spPr>
        <p:txBody>
          <a:bodyPr vert="horz" lIns="91440" tIns="45720" rIns="91440" bIns="45720" rtlCol="0" anchor="t">
            <a:normAutofit/>
          </a:bodyPr>
          <a:lstStyle/>
          <a:p>
            <a:r>
              <a:rPr lang="en-US" dirty="0"/>
              <a:t>Plan Bay Area and the AT Plan</a:t>
            </a:r>
          </a:p>
          <a:p>
            <a:r>
              <a:rPr lang="en-US" dirty="0"/>
              <a:t>Scope and Timeline</a:t>
            </a:r>
          </a:p>
          <a:p>
            <a:r>
              <a:rPr lang="en-US" dirty="0"/>
              <a:t>Draft Vision</a:t>
            </a:r>
          </a:p>
          <a:p>
            <a:r>
              <a:rPr lang="en-US" dirty="0"/>
              <a:t>Complete Streets </a:t>
            </a:r>
            <a:br>
              <a:rPr lang="en-US" dirty="0"/>
            </a:br>
            <a:r>
              <a:rPr lang="en-US" dirty="0"/>
              <a:t>Policy Update</a:t>
            </a:r>
          </a:p>
          <a:p>
            <a:r>
              <a:rPr lang="en-US" dirty="0"/>
              <a:t>AT Network</a:t>
            </a:r>
          </a:p>
          <a:p>
            <a:r>
              <a:rPr lang="en-US" dirty="0"/>
              <a:t>Funding Assessment</a:t>
            </a:r>
          </a:p>
        </p:txBody>
      </p:sp>
      <p:sp>
        <p:nvSpPr>
          <p:cNvPr id="5" name="Slide Number Placeholder 4">
            <a:extLst>
              <a:ext uri="{FF2B5EF4-FFF2-40B4-BE49-F238E27FC236}">
                <a16:creationId xmlns:a16="http://schemas.microsoft.com/office/drawing/2014/main" id="{3A374598-E8F2-46F4-9BE0-B5608FEA06B3}"/>
              </a:ext>
            </a:extLst>
          </p:cNvPr>
          <p:cNvSpPr>
            <a:spLocks noGrp="1"/>
          </p:cNvSpPr>
          <p:nvPr>
            <p:ph type="sldNum" sz="quarter" idx="4"/>
          </p:nvPr>
        </p:nvSpPr>
        <p:spPr>
          <a:xfrm>
            <a:off x="9245600" y="6477002"/>
            <a:ext cx="2844800" cy="365125"/>
          </a:xfrm>
        </p:spPr>
        <p:txBody>
          <a:bodyPr anchor="ctr">
            <a:normAutofit/>
          </a:bodyPr>
          <a:lstStyle/>
          <a:p>
            <a:fld id="{B7AF8E4A-3382-42EE-909E-B49327F59ADC}" type="slidenum">
              <a:rPr lang="en-US" smtClean="0"/>
              <a:pPr/>
              <a:t>2</a:t>
            </a:fld>
            <a:endParaRPr lang="en-US" dirty="0"/>
          </a:p>
        </p:txBody>
      </p:sp>
      <p:sp>
        <p:nvSpPr>
          <p:cNvPr id="19" name="Rounded Rectangle 18">
            <a:extLst>
              <a:ext uri="{FF2B5EF4-FFF2-40B4-BE49-F238E27FC236}">
                <a16:creationId xmlns:a16="http://schemas.microsoft.com/office/drawing/2014/main" id="{A4DB483F-4171-9946-ADF4-B80C838B3221}"/>
              </a:ext>
            </a:extLst>
          </p:cNvPr>
          <p:cNvSpPr/>
          <p:nvPr/>
        </p:nvSpPr>
        <p:spPr>
          <a:xfrm>
            <a:off x="4510216" y="197709"/>
            <a:ext cx="358346" cy="3583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C654E085-79CD-904F-8929-EDCDFE268608}"/>
              </a:ext>
            </a:extLst>
          </p:cNvPr>
          <p:cNvSpPr/>
          <p:nvPr/>
        </p:nvSpPr>
        <p:spPr>
          <a:xfrm>
            <a:off x="4510216" y="875271"/>
            <a:ext cx="358346" cy="3583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708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9E56-4E88-4AF8-98AC-9B33AE317260}"/>
              </a:ext>
            </a:extLst>
          </p:cNvPr>
          <p:cNvSpPr>
            <a:spLocks noGrp="1"/>
          </p:cNvSpPr>
          <p:nvPr>
            <p:ph type="title"/>
          </p:nvPr>
        </p:nvSpPr>
        <p:spPr>
          <a:xfrm>
            <a:off x="596900" y="201613"/>
            <a:ext cx="10998200" cy="922852"/>
          </a:xfrm>
        </p:spPr>
        <p:txBody>
          <a:bodyPr/>
          <a:lstStyle/>
          <a:p>
            <a:r>
              <a:rPr lang="en-US" dirty="0">
                <a:solidFill>
                  <a:schemeClr val="bg1"/>
                </a:solidFill>
              </a:rPr>
              <a:t>Plan Bay Area and the AT Plan</a:t>
            </a:r>
          </a:p>
        </p:txBody>
      </p:sp>
      <p:sp>
        <p:nvSpPr>
          <p:cNvPr id="4" name="Slide Number Placeholder 3">
            <a:extLst>
              <a:ext uri="{FF2B5EF4-FFF2-40B4-BE49-F238E27FC236}">
                <a16:creationId xmlns:a16="http://schemas.microsoft.com/office/drawing/2014/main" id="{87C4F948-5770-40BF-8BCF-4DBE661BCBD7}"/>
              </a:ext>
            </a:extLst>
          </p:cNvPr>
          <p:cNvSpPr>
            <a:spLocks noGrp="1"/>
          </p:cNvSpPr>
          <p:nvPr>
            <p:ph type="sldNum" sz="quarter" idx="4"/>
          </p:nvPr>
        </p:nvSpPr>
        <p:spPr>
          <a:xfrm>
            <a:off x="9245600" y="6477002"/>
            <a:ext cx="2844800" cy="365125"/>
          </a:xfrm>
        </p:spPr>
        <p:txBody>
          <a:bodyPr/>
          <a:lstStyle/>
          <a:p>
            <a:fld id="{B7AF8E4A-3382-42EE-909E-B49327F59ADC}" type="slidenum">
              <a:rPr lang="en-US" smtClean="0"/>
              <a:pPr/>
              <a:t>3</a:t>
            </a:fld>
            <a:endParaRPr lang="en-US" dirty="0"/>
          </a:p>
        </p:txBody>
      </p:sp>
      <p:pic>
        <p:nvPicPr>
          <p:cNvPr id="3" name="Picture 5" descr="Graphical user interface, application&#10;&#10;Description automatically generated">
            <a:extLst>
              <a:ext uri="{FF2B5EF4-FFF2-40B4-BE49-F238E27FC236}">
                <a16:creationId xmlns:a16="http://schemas.microsoft.com/office/drawing/2014/main" id="{CAD0A7C9-A67D-4513-A509-3E6C52A19F5B}"/>
              </a:ext>
            </a:extLst>
          </p:cNvPr>
          <p:cNvPicPr>
            <a:picLocks noChangeAspect="1"/>
          </p:cNvPicPr>
          <p:nvPr/>
        </p:nvPicPr>
        <p:blipFill>
          <a:blip r:embed="rId3"/>
          <a:stretch>
            <a:fillRect/>
          </a:stretch>
        </p:blipFill>
        <p:spPr>
          <a:xfrm>
            <a:off x="2574985" y="1212790"/>
            <a:ext cx="6609077" cy="3940512"/>
          </a:xfrm>
          <a:prstGeom prst="rect">
            <a:avLst/>
          </a:prstGeom>
        </p:spPr>
      </p:pic>
      <p:pic>
        <p:nvPicPr>
          <p:cNvPr id="10" name="Picture 10" descr="Table&#10;&#10;Description automatically generated">
            <a:extLst>
              <a:ext uri="{FF2B5EF4-FFF2-40B4-BE49-F238E27FC236}">
                <a16:creationId xmlns:a16="http://schemas.microsoft.com/office/drawing/2014/main" id="{121968E5-7635-4F53-B796-CEFBFDE79FED}"/>
              </a:ext>
            </a:extLst>
          </p:cNvPr>
          <p:cNvPicPr>
            <a:picLocks noChangeAspect="1"/>
          </p:cNvPicPr>
          <p:nvPr/>
        </p:nvPicPr>
        <p:blipFill>
          <a:blip r:embed="rId4"/>
          <a:stretch>
            <a:fillRect/>
          </a:stretch>
        </p:blipFill>
        <p:spPr>
          <a:xfrm>
            <a:off x="2696211" y="1242733"/>
            <a:ext cx="6366620" cy="4138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Arrow: Left 11">
            <a:extLst>
              <a:ext uri="{FF2B5EF4-FFF2-40B4-BE49-F238E27FC236}">
                <a16:creationId xmlns:a16="http://schemas.microsoft.com/office/drawing/2014/main" id="{8CA31369-A6C2-4EBC-9B89-FA792A45DC3C}"/>
              </a:ext>
            </a:extLst>
          </p:cNvPr>
          <p:cNvSpPr/>
          <p:nvPr/>
        </p:nvSpPr>
        <p:spPr>
          <a:xfrm>
            <a:off x="8924618" y="1716612"/>
            <a:ext cx="1236452" cy="7044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22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Map&#10;&#10;Description automatically generated">
            <a:extLst>
              <a:ext uri="{FF2B5EF4-FFF2-40B4-BE49-F238E27FC236}">
                <a16:creationId xmlns:a16="http://schemas.microsoft.com/office/drawing/2014/main" id="{CD8560CC-F21E-BB45-AA43-18B579EC2A5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993924" y="0"/>
            <a:ext cx="5198076" cy="6858000"/>
          </a:xfr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9D0F27B-6FDC-46DE-9C79-958AE7B924B8}"/>
              </a:ext>
            </a:extLst>
          </p:cNvPr>
          <p:cNvSpPr>
            <a:spLocks noGrp="1"/>
          </p:cNvSpPr>
          <p:nvPr>
            <p:ph type="title"/>
          </p:nvPr>
        </p:nvSpPr>
        <p:spPr>
          <a:xfrm>
            <a:off x="609600" y="149482"/>
            <a:ext cx="6173788" cy="987340"/>
          </a:xfrm>
        </p:spPr>
        <p:txBody>
          <a:bodyPr>
            <a:normAutofit/>
          </a:bodyPr>
          <a:lstStyle/>
          <a:p>
            <a:r>
              <a:rPr lang="en-US" sz="3600" dirty="0"/>
              <a:t>AT Plan Scope </a:t>
            </a:r>
          </a:p>
        </p:txBody>
      </p:sp>
      <p:sp>
        <p:nvSpPr>
          <p:cNvPr id="3" name="Content Placeholder 2">
            <a:extLst>
              <a:ext uri="{FF2B5EF4-FFF2-40B4-BE49-F238E27FC236}">
                <a16:creationId xmlns:a16="http://schemas.microsoft.com/office/drawing/2014/main" id="{68E54F6D-5ED4-49C7-A258-0FA288C5556E}"/>
              </a:ext>
            </a:extLst>
          </p:cNvPr>
          <p:cNvSpPr>
            <a:spLocks noGrp="1"/>
          </p:cNvSpPr>
          <p:nvPr>
            <p:ph idx="1"/>
          </p:nvPr>
        </p:nvSpPr>
        <p:spPr>
          <a:xfrm>
            <a:off x="612686" y="1470282"/>
            <a:ext cx="6084438" cy="4532313"/>
          </a:xfrm>
        </p:spPr>
        <p:txBody>
          <a:bodyPr vert="horz" lIns="91440" tIns="45720" rIns="91440" bIns="45720" rtlCol="0" anchor="t">
            <a:noAutofit/>
          </a:bodyPr>
          <a:lstStyle/>
          <a:p>
            <a:pPr marL="630238" lvl="0" indent="-514350">
              <a:spcBef>
                <a:spcPts val="0"/>
              </a:spcBef>
              <a:spcAft>
                <a:spcPts val="600"/>
              </a:spcAft>
              <a:buFont typeface="+mj-lt"/>
              <a:buAutoNum type="arabicPeriod"/>
            </a:pPr>
            <a:r>
              <a:rPr lang="en-US" sz="2000" b="1" dirty="0"/>
              <a:t>Stakeholder Engagement </a:t>
            </a:r>
            <a:r>
              <a:rPr lang="en-US" sz="2000" dirty="0"/>
              <a:t>supplemented by TAC and paid CBO outreach </a:t>
            </a:r>
          </a:p>
          <a:p>
            <a:pPr marL="630238" lvl="0" indent="-514350">
              <a:spcBef>
                <a:spcPts val="0"/>
              </a:spcBef>
              <a:spcAft>
                <a:spcPts val="600"/>
              </a:spcAft>
              <a:buFont typeface="+mj-lt"/>
              <a:buAutoNum type="arabicPeriod"/>
            </a:pPr>
            <a:r>
              <a:rPr lang="en-US" sz="2000" b="1" dirty="0"/>
              <a:t>Policy and Program </a:t>
            </a:r>
            <a:r>
              <a:rPr lang="en-US" sz="2000" dirty="0"/>
              <a:t>analysis, with focus on Vision Zero and equity and includes an update of MTC’s Complete Streets Policy (Resolution 3765)</a:t>
            </a:r>
          </a:p>
          <a:p>
            <a:pPr marL="630238" lvl="0" indent="-514350">
              <a:spcBef>
                <a:spcPts val="0"/>
              </a:spcBef>
              <a:spcAft>
                <a:spcPts val="600"/>
              </a:spcAft>
              <a:buFont typeface="+mj-lt"/>
              <a:buAutoNum type="arabicPeriod"/>
            </a:pPr>
            <a:r>
              <a:rPr lang="en-US" sz="2000" b="1" dirty="0"/>
              <a:t>Development of Regional Active Transportation Network</a:t>
            </a:r>
            <a:r>
              <a:rPr lang="en-US" sz="2000" dirty="0"/>
              <a:t>, rebranded from PBA’s Complete Streets Network strategy built off of Regional Bike Network</a:t>
            </a:r>
          </a:p>
          <a:p>
            <a:pPr marL="630238" indent="-514350">
              <a:spcBef>
                <a:spcPts val="0"/>
              </a:spcBef>
              <a:spcAft>
                <a:spcPts val="600"/>
              </a:spcAft>
              <a:buFont typeface="+mj-lt"/>
              <a:buAutoNum type="arabicPeriod"/>
            </a:pPr>
            <a:r>
              <a:rPr lang="en-US" sz="2000" b="1" dirty="0"/>
              <a:t>5-Year Implementation Plan </a:t>
            </a:r>
            <a:r>
              <a:rPr lang="en-US" sz="2000" dirty="0"/>
              <a:t>(IP), in coordination with PBA 5-Year IP</a:t>
            </a:r>
          </a:p>
          <a:p>
            <a:pPr marL="630238" indent="-514350">
              <a:spcBef>
                <a:spcPts val="0"/>
              </a:spcBef>
              <a:spcAft>
                <a:spcPts val="600"/>
              </a:spcAft>
              <a:buFont typeface="+mj-lt"/>
              <a:buAutoNum type="arabicPeriod"/>
            </a:pPr>
            <a:r>
              <a:rPr lang="en-US" sz="2000" b="1" dirty="0"/>
              <a:t>Funding assessment </a:t>
            </a:r>
            <a:r>
              <a:rPr lang="en-US" sz="2000" dirty="0"/>
              <a:t>to understand funding constraints and potential funding scenarios to implement the Plan</a:t>
            </a:r>
          </a:p>
        </p:txBody>
      </p:sp>
      <p:sp>
        <p:nvSpPr>
          <p:cNvPr id="6" name="Slide Number Placeholder 5">
            <a:extLst>
              <a:ext uri="{FF2B5EF4-FFF2-40B4-BE49-F238E27FC236}">
                <a16:creationId xmlns:a16="http://schemas.microsoft.com/office/drawing/2014/main" id="{9FA9DAAE-6295-4C5D-995F-24467FFA9F2E}"/>
              </a:ext>
            </a:extLst>
          </p:cNvPr>
          <p:cNvSpPr>
            <a:spLocks noGrp="1"/>
          </p:cNvSpPr>
          <p:nvPr>
            <p:ph type="sldNum" sz="quarter" idx="4"/>
          </p:nvPr>
        </p:nvSpPr>
        <p:spPr>
          <a:xfrm>
            <a:off x="11454714" y="6477002"/>
            <a:ext cx="635686" cy="365125"/>
          </a:xfrm>
        </p:spPr>
        <p:txBody>
          <a:bodyPr/>
          <a:lstStyle/>
          <a:p>
            <a:fld id="{B7AF8E4A-3382-42EE-909E-B49327F59ADC}" type="slidenum">
              <a:rPr lang="en-US" smtClean="0"/>
              <a:pPr/>
              <a:t>4</a:t>
            </a:fld>
            <a:endParaRPr lang="en-US" dirty="0"/>
          </a:p>
        </p:txBody>
      </p:sp>
    </p:spTree>
    <p:extLst>
      <p:ext uri="{BB962C8B-B14F-4D97-AF65-F5344CB8AC3E}">
        <p14:creationId xmlns:p14="http://schemas.microsoft.com/office/powerpoint/2010/main" val="234676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1C24-2A50-493B-A8B3-E7600E56003D}"/>
              </a:ext>
            </a:extLst>
          </p:cNvPr>
          <p:cNvSpPr>
            <a:spLocks noGrp="1"/>
          </p:cNvSpPr>
          <p:nvPr>
            <p:ph type="title"/>
          </p:nvPr>
        </p:nvSpPr>
        <p:spPr>
          <a:xfrm>
            <a:off x="596900" y="201613"/>
            <a:ext cx="10998200" cy="910495"/>
          </a:xfrm>
        </p:spPr>
        <p:txBody>
          <a:bodyPr>
            <a:normAutofit/>
          </a:bodyPr>
          <a:lstStyle/>
          <a:p>
            <a:r>
              <a:rPr lang="en-US" dirty="0"/>
              <a:t>AT Plan Timeline</a:t>
            </a:r>
          </a:p>
        </p:txBody>
      </p:sp>
      <p:sp>
        <p:nvSpPr>
          <p:cNvPr id="4" name="Slide Number Placeholder 3">
            <a:extLst>
              <a:ext uri="{FF2B5EF4-FFF2-40B4-BE49-F238E27FC236}">
                <a16:creationId xmlns:a16="http://schemas.microsoft.com/office/drawing/2014/main" id="{A122C6D6-95BE-47D4-9D4D-1B2733055C82}"/>
              </a:ext>
            </a:extLst>
          </p:cNvPr>
          <p:cNvSpPr>
            <a:spLocks noGrp="1"/>
          </p:cNvSpPr>
          <p:nvPr>
            <p:ph type="sldNum" sz="quarter" idx="4"/>
          </p:nvPr>
        </p:nvSpPr>
        <p:spPr>
          <a:xfrm>
            <a:off x="9245600" y="6477002"/>
            <a:ext cx="2844800" cy="365125"/>
          </a:xfrm>
        </p:spPr>
        <p:txBody>
          <a:bodyPr/>
          <a:lstStyle/>
          <a:p>
            <a:fld id="{B7AF8E4A-3382-42EE-909E-B49327F59ADC}" type="slidenum">
              <a:rPr lang="en-US" smtClean="0"/>
              <a:pPr/>
              <a:t>5</a:t>
            </a:fld>
            <a:endParaRPr lang="en-US" dirty="0"/>
          </a:p>
        </p:txBody>
      </p:sp>
      <p:grpSp>
        <p:nvGrpSpPr>
          <p:cNvPr id="47" name="Group 46">
            <a:extLst>
              <a:ext uri="{FF2B5EF4-FFF2-40B4-BE49-F238E27FC236}">
                <a16:creationId xmlns:a16="http://schemas.microsoft.com/office/drawing/2014/main" id="{10939964-54A0-EC4F-BB29-DFF920BB6502}"/>
              </a:ext>
            </a:extLst>
          </p:cNvPr>
          <p:cNvGrpSpPr/>
          <p:nvPr/>
        </p:nvGrpSpPr>
        <p:grpSpPr>
          <a:xfrm>
            <a:off x="1370237" y="1282273"/>
            <a:ext cx="9312119" cy="4606695"/>
            <a:chOff x="344626" y="1368770"/>
            <a:chExt cx="9312119" cy="4606695"/>
          </a:xfrm>
        </p:grpSpPr>
        <p:sp>
          <p:nvSpPr>
            <p:cNvPr id="11" name="Freeform 734">
              <a:extLst>
                <a:ext uri="{FF2B5EF4-FFF2-40B4-BE49-F238E27FC236}">
                  <a16:creationId xmlns:a16="http://schemas.microsoft.com/office/drawing/2014/main" id="{2991AF3A-03B9-4880-A78F-A0CE0E46798B}"/>
                </a:ext>
              </a:extLst>
            </p:cNvPr>
            <p:cNvSpPr>
              <a:spLocks noChangeArrowheads="1"/>
            </p:cNvSpPr>
            <p:nvPr/>
          </p:nvSpPr>
          <p:spPr bwMode="auto">
            <a:xfrm rot="16200000">
              <a:off x="4373221" y="3062017"/>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3399CC"/>
            </a:solidFill>
            <a:ln>
              <a:noFill/>
            </a:ln>
            <a:effectLst/>
          </p:spPr>
          <p:txBody>
            <a:bodyPr wrap="none" anchor="ctr"/>
            <a:lstStyle/>
            <a:p>
              <a:endParaRPr lang="en-US" sz="1351" dirty="0">
                <a:latin typeface="Calibri Light"/>
              </a:endParaRPr>
            </a:p>
          </p:txBody>
        </p:sp>
        <p:sp>
          <p:nvSpPr>
            <p:cNvPr id="12" name="Round Same Side Corner Rectangle 83">
              <a:extLst>
                <a:ext uri="{FF2B5EF4-FFF2-40B4-BE49-F238E27FC236}">
                  <a16:creationId xmlns:a16="http://schemas.microsoft.com/office/drawing/2014/main" id="{969B71E5-0B11-4CBC-9B2A-57595557C350}"/>
                </a:ext>
              </a:extLst>
            </p:cNvPr>
            <p:cNvSpPr/>
            <p:nvPr/>
          </p:nvSpPr>
          <p:spPr>
            <a:xfrm rot="16200000" flipH="1">
              <a:off x="2756039" y="2834833"/>
              <a:ext cx="617831" cy="1430201"/>
            </a:xfrm>
            <a:prstGeom prst="round2Same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1351" dirty="0">
                <a:latin typeface="Calibri Light"/>
              </a:endParaRPr>
            </a:p>
          </p:txBody>
        </p:sp>
        <p:sp>
          <p:nvSpPr>
            <p:cNvPr id="13" name="Freeform 734">
              <a:extLst>
                <a:ext uri="{FF2B5EF4-FFF2-40B4-BE49-F238E27FC236}">
                  <a16:creationId xmlns:a16="http://schemas.microsoft.com/office/drawing/2014/main" id="{90C01A69-4F7E-47DD-9FCA-BB85E55DF3B9}"/>
                </a:ext>
              </a:extLst>
            </p:cNvPr>
            <p:cNvSpPr>
              <a:spLocks noChangeArrowheads="1"/>
            </p:cNvSpPr>
            <p:nvPr/>
          </p:nvSpPr>
          <p:spPr bwMode="auto">
            <a:xfrm rot="16200000">
              <a:off x="3192336" y="3066479"/>
              <a:ext cx="168494"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92D050"/>
            </a:solidFill>
            <a:ln>
              <a:noFill/>
            </a:ln>
            <a:effectLst/>
          </p:spPr>
          <p:txBody>
            <a:bodyPr wrap="none" anchor="ctr"/>
            <a:lstStyle/>
            <a:p>
              <a:endParaRPr lang="en-US" sz="1351" dirty="0">
                <a:latin typeface="Calibri Light"/>
              </a:endParaRPr>
            </a:p>
          </p:txBody>
        </p:sp>
        <p:sp>
          <p:nvSpPr>
            <p:cNvPr id="14" name="Rectangle 13">
              <a:extLst>
                <a:ext uri="{FF2B5EF4-FFF2-40B4-BE49-F238E27FC236}">
                  <a16:creationId xmlns:a16="http://schemas.microsoft.com/office/drawing/2014/main" id="{F06C6C0F-F03E-4091-A7D0-4795C0690F7D}"/>
                </a:ext>
              </a:extLst>
            </p:cNvPr>
            <p:cNvSpPr/>
            <p:nvPr/>
          </p:nvSpPr>
          <p:spPr>
            <a:xfrm>
              <a:off x="5705711" y="3243653"/>
              <a:ext cx="1801707" cy="6151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1351" dirty="0">
                <a:latin typeface="Calibri Light"/>
              </a:endParaRPr>
            </a:p>
          </p:txBody>
        </p:sp>
        <p:sp>
          <p:nvSpPr>
            <p:cNvPr id="15" name="Freeform 734">
              <a:extLst>
                <a:ext uri="{FF2B5EF4-FFF2-40B4-BE49-F238E27FC236}">
                  <a16:creationId xmlns:a16="http://schemas.microsoft.com/office/drawing/2014/main" id="{30BE70C2-D2DA-4D50-9C26-92DD56C66224}"/>
                </a:ext>
              </a:extLst>
            </p:cNvPr>
            <p:cNvSpPr>
              <a:spLocks noChangeArrowheads="1"/>
            </p:cNvSpPr>
            <p:nvPr/>
          </p:nvSpPr>
          <p:spPr bwMode="auto">
            <a:xfrm rot="16200000">
              <a:off x="6123427" y="3071744"/>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bg2">
                <a:lumMod val="75000"/>
              </a:schemeClr>
            </a:solidFill>
            <a:ln>
              <a:noFill/>
            </a:ln>
            <a:effectLst/>
          </p:spPr>
          <p:txBody>
            <a:bodyPr wrap="none" lIns="91440" tIns="45720" rIns="91440" bIns="45720" anchor="ctr"/>
            <a:lstStyle/>
            <a:p>
              <a:endParaRPr lang="en-US" sz="1350" dirty="0">
                <a:latin typeface="Calibri Light"/>
                <a:cs typeface="Calibri Light"/>
              </a:endParaRPr>
            </a:p>
          </p:txBody>
        </p:sp>
        <p:sp>
          <p:nvSpPr>
            <p:cNvPr id="16" name="Round Same Side Corner Rectangle 77">
              <a:extLst>
                <a:ext uri="{FF2B5EF4-FFF2-40B4-BE49-F238E27FC236}">
                  <a16:creationId xmlns:a16="http://schemas.microsoft.com/office/drawing/2014/main" id="{097D3A03-AE65-4E4E-9ED2-9C202EB27368}"/>
                </a:ext>
              </a:extLst>
            </p:cNvPr>
            <p:cNvSpPr/>
            <p:nvPr/>
          </p:nvSpPr>
          <p:spPr>
            <a:xfrm rot="5400000">
              <a:off x="8271992" y="2479083"/>
              <a:ext cx="620186" cy="2149321"/>
            </a:xfrm>
            <a:prstGeom prst="round2SameRect">
              <a:avLst>
                <a:gd name="adj1" fmla="val 50000"/>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1351" dirty="0">
                <a:latin typeface="Calibri Light"/>
              </a:endParaRPr>
            </a:p>
          </p:txBody>
        </p:sp>
        <p:sp>
          <p:nvSpPr>
            <p:cNvPr id="17" name="Freeform 734">
              <a:extLst>
                <a:ext uri="{FF2B5EF4-FFF2-40B4-BE49-F238E27FC236}">
                  <a16:creationId xmlns:a16="http://schemas.microsoft.com/office/drawing/2014/main" id="{ED4FDF6A-D743-486D-85CA-15D902E06261}"/>
                </a:ext>
              </a:extLst>
            </p:cNvPr>
            <p:cNvSpPr>
              <a:spLocks noChangeArrowheads="1"/>
            </p:cNvSpPr>
            <p:nvPr/>
          </p:nvSpPr>
          <p:spPr bwMode="auto">
            <a:xfrm rot="16200000">
              <a:off x="8397439" y="3065270"/>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FF9900"/>
            </a:solidFill>
            <a:ln>
              <a:noFill/>
            </a:ln>
            <a:effectLst/>
          </p:spPr>
          <p:txBody>
            <a:bodyPr wrap="none" anchor="ctr"/>
            <a:lstStyle/>
            <a:p>
              <a:endParaRPr lang="en-US" sz="1351" dirty="0">
                <a:latin typeface="Calibri Light"/>
              </a:endParaRPr>
            </a:p>
          </p:txBody>
        </p:sp>
        <p:sp>
          <p:nvSpPr>
            <p:cNvPr id="18" name="Rectangle 17">
              <a:extLst>
                <a:ext uri="{FF2B5EF4-FFF2-40B4-BE49-F238E27FC236}">
                  <a16:creationId xmlns:a16="http://schemas.microsoft.com/office/drawing/2014/main" id="{E65E3170-CD7D-4EF6-BB40-AA6C50AFB8C2}"/>
                </a:ext>
              </a:extLst>
            </p:cNvPr>
            <p:cNvSpPr/>
            <p:nvPr/>
          </p:nvSpPr>
          <p:spPr>
            <a:xfrm>
              <a:off x="3750644" y="3243656"/>
              <a:ext cx="1967695" cy="615192"/>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1351" dirty="0">
                <a:latin typeface="Calibri Light"/>
              </a:endParaRPr>
            </a:p>
          </p:txBody>
        </p:sp>
        <p:sp>
          <p:nvSpPr>
            <p:cNvPr id="20" name="Rectangle 19">
              <a:extLst>
                <a:ext uri="{FF2B5EF4-FFF2-40B4-BE49-F238E27FC236}">
                  <a16:creationId xmlns:a16="http://schemas.microsoft.com/office/drawing/2014/main" id="{AD79BBB9-1BBA-4438-9498-6D6687DA9B4B}"/>
                </a:ext>
              </a:extLst>
            </p:cNvPr>
            <p:cNvSpPr/>
            <p:nvPr/>
          </p:nvSpPr>
          <p:spPr>
            <a:xfrm>
              <a:off x="5756512" y="3337700"/>
              <a:ext cx="1712732" cy="422360"/>
            </a:xfrm>
            <a:prstGeom prst="rect">
              <a:avLst/>
            </a:prstGeom>
          </p:spPr>
          <p:txBody>
            <a:bodyPr wrap="square" lIns="0" tIns="0" rIns="0" bIns="0" anchor="t">
              <a:spAutoFit/>
            </a:bodyPr>
            <a:lstStyle/>
            <a:p>
              <a:pPr algn="ctr">
                <a:lnSpc>
                  <a:spcPct val="130000"/>
                </a:lnSpc>
              </a:pPr>
              <a:r>
                <a:rPr lang="en-US" sz="1100" b="1" dirty="0">
                  <a:solidFill>
                    <a:schemeClr val="bg1"/>
                  </a:solidFill>
                  <a:latin typeface="Gotham Book"/>
                  <a:ea typeface="Roboto Regular" charset="0"/>
                  <a:cs typeface="Roboto Regular"/>
                </a:rPr>
                <a:t>Network Development &amp; Implementation Plan</a:t>
              </a:r>
            </a:p>
          </p:txBody>
        </p:sp>
        <p:sp>
          <p:nvSpPr>
            <p:cNvPr id="21" name="Rectangle 20">
              <a:extLst>
                <a:ext uri="{FF2B5EF4-FFF2-40B4-BE49-F238E27FC236}">
                  <a16:creationId xmlns:a16="http://schemas.microsoft.com/office/drawing/2014/main" id="{7A61C8A0-AC1C-4822-BC48-C224B79281E2}"/>
                </a:ext>
              </a:extLst>
            </p:cNvPr>
            <p:cNvSpPr/>
            <p:nvPr/>
          </p:nvSpPr>
          <p:spPr>
            <a:xfrm>
              <a:off x="7507418" y="3348964"/>
              <a:ext cx="2111155" cy="392608"/>
            </a:xfrm>
            <a:prstGeom prst="rect">
              <a:avLst/>
            </a:prstGeom>
          </p:spPr>
          <p:txBody>
            <a:bodyPr wrap="none" lIns="0" tIns="0" rIns="0" bIns="0">
              <a:spAutoFit/>
            </a:bodyPr>
            <a:lstStyle/>
            <a:p>
              <a:pPr algn="ctr">
                <a:lnSpc>
                  <a:spcPct val="130000"/>
                </a:lnSpc>
              </a:pPr>
              <a:r>
                <a:rPr lang="en-US" sz="1051" b="1" dirty="0">
                  <a:solidFill>
                    <a:schemeClr val="bg1"/>
                  </a:solidFill>
                  <a:latin typeface="Gotham Book" panose="02000603040000020004" pitchFamily="2" charset="0"/>
                  <a:ea typeface="Roboto Regular" charset="0"/>
                  <a:cs typeface="Roboto Regular"/>
                </a:rPr>
                <a:t>Finalize Implementation Plan &amp; </a:t>
              </a:r>
            </a:p>
            <a:p>
              <a:pPr algn="ctr">
                <a:lnSpc>
                  <a:spcPct val="130000"/>
                </a:lnSpc>
              </a:pPr>
              <a:r>
                <a:rPr lang="en-US" sz="1051" b="1" dirty="0">
                  <a:solidFill>
                    <a:schemeClr val="bg1"/>
                  </a:solidFill>
                  <a:latin typeface="Gotham Book" panose="02000603040000020004" pitchFamily="2" charset="0"/>
                  <a:ea typeface="Roboto Regular" charset="0"/>
                  <a:cs typeface="Roboto Regular"/>
                </a:rPr>
                <a:t>Develop AT Plan</a:t>
              </a:r>
            </a:p>
          </p:txBody>
        </p:sp>
        <p:sp>
          <p:nvSpPr>
            <p:cNvPr id="22" name="Rectangle 21">
              <a:extLst>
                <a:ext uri="{FF2B5EF4-FFF2-40B4-BE49-F238E27FC236}">
                  <a16:creationId xmlns:a16="http://schemas.microsoft.com/office/drawing/2014/main" id="{2192A129-CBA2-49D7-8F74-432D07DF11B0}"/>
                </a:ext>
              </a:extLst>
            </p:cNvPr>
            <p:cNvSpPr/>
            <p:nvPr/>
          </p:nvSpPr>
          <p:spPr>
            <a:xfrm>
              <a:off x="2467464" y="3419704"/>
              <a:ext cx="1283172" cy="202299"/>
            </a:xfrm>
            <a:prstGeom prst="rect">
              <a:avLst/>
            </a:prstGeom>
          </p:spPr>
          <p:txBody>
            <a:bodyPr wrap="square" lIns="0" tIns="0" rIns="0" bIns="0" anchor="t">
              <a:spAutoFit/>
            </a:bodyPr>
            <a:lstStyle/>
            <a:p>
              <a:pPr algn="ctr">
                <a:lnSpc>
                  <a:spcPct val="130000"/>
                </a:lnSpc>
              </a:pPr>
              <a:r>
                <a:rPr lang="en-US" sz="1100" b="1" dirty="0">
                  <a:solidFill>
                    <a:schemeClr val="bg1"/>
                  </a:solidFill>
                  <a:latin typeface="Gotham Book"/>
                  <a:ea typeface="Roboto Regular" charset="0"/>
                  <a:cs typeface="Roboto Regular"/>
                </a:rPr>
                <a:t>Project Initiation</a:t>
              </a:r>
            </a:p>
          </p:txBody>
        </p:sp>
        <p:cxnSp>
          <p:nvCxnSpPr>
            <p:cNvPr id="26" name="Straight Connector 25">
              <a:extLst>
                <a:ext uri="{FF2B5EF4-FFF2-40B4-BE49-F238E27FC236}">
                  <a16:creationId xmlns:a16="http://schemas.microsoft.com/office/drawing/2014/main" id="{08D1EB8B-2DE2-4B4F-B909-70B72E8E4332}"/>
                </a:ext>
              </a:extLst>
            </p:cNvPr>
            <p:cNvCxnSpPr/>
            <p:nvPr/>
          </p:nvCxnSpPr>
          <p:spPr>
            <a:xfrm flipV="1">
              <a:off x="344626" y="5653308"/>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79703197-559E-0B46-8121-472D8FD54744}"/>
                </a:ext>
              </a:extLst>
            </p:cNvPr>
            <p:cNvGrpSpPr/>
            <p:nvPr/>
          </p:nvGrpSpPr>
          <p:grpSpPr>
            <a:xfrm>
              <a:off x="2446772" y="4061613"/>
              <a:ext cx="1236474" cy="1532364"/>
              <a:chOff x="2446772" y="4061613"/>
              <a:chExt cx="1236474" cy="1532364"/>
            </a:xfrm>
          </p:grpSpPr>
          <p:cxnSp>
            <p:nvCxnSpPr>
              <p:cNvPr id="19" name="Straight Connector 18">
                <a:extLst>
                  <a:ext uri="{FF2B5EF4-FFF2-40B4-BE49-F238E27FC236}">
                    <a16:creationId xmlns:a16="http://schemas.microsoft.com/office/drawing/2014/main" id="{1BDC1DF7-1A76-4FB3-AF04-F8A618194950}"/>
                  </a:ext>
                </a:extLst>
              </p:cNvPr>
              <p:cNvCxnSpPr>
                <a:cxnSpLocks/>
              </p:cNvCxnSpPr>
              <p:nvPr/>
            </p:nvCxnSpPr>
            <p:spPr>
              <a:xfrm flipV="1">
                <a:off x="3137267" y="4418147"/>
                <a:ext cx="0" cy="322157"/>
              </a:xfrm>
              <a:prstGeom prst="line">
                <a:avLst/>
              </a:prstGeom>
              <a:ln w="9525">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F8ED821-A283-43A3-8175-328AF4F4D61F}"/>
                  </a:ext>
                </a:extLst>
              </p:cNvPr>
              <p:cNvSpPr txBox="1"/>
              <p:nvPr/>
            </p:nvSpPr>
            <p:spPr>
              <a:xfrm>
                <a:off x="2446772" y="4875832"/>
                <a:ext cx="1236474" cy="718145"/>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Gotham Book"/>
                    <a:ea typeface="Roboto Regular" charset="0"/>
                    <a:cs typeface="Roboto Regular"/>
                  </a:rPr>
                  <a:t>Develop Stakeholder Engagement Plan</a:t>
                </a:r>
              </a:p>
              <a:p>
                <a:pPr algn="ctr">
                  <a:lnSpc>
                    <a:spcPts val="1300"/>
                  </a:lnSpc>
                  <a:spcAft>
                    <a:spcPts val="200"/>
                  </a:spcAft>
                </a:pPr>
                <a:r>
                  <a:rPr lang="en-US" sz="1100" dirty="0">
                    <a:solidFill>
                      <a:schemeClr val="tx2"/>
                    </a:solidFill>
                    <a:latin typeface="Gotham Book"/>
                    <a:ea typeface="Roboto Regular" charset="0"/>
                    <a:cs typeface="Roboto Light"/>
                  </a:rPr>
                  <a:t>Establish schedule</a:t>
                </a:r>
              </a:p>
              <a:p>
                <a:pPr algn="ctr">
                  <a:lnSpc>
                    <a:spcPts val="1300"/>
                  </a:lnSpc>
                  <a:spcAft>
                    <a:spcPts val="200"/>
                  </a:spcAft>
                </a:pPr>
                <a:r>
                  <a:rPr lang="en-US" sz="1100" dirty="0">
                    <a:solidFill>
                      <a:schemeClr val="tx2"/>
                    </a:solidFill>
                    <a:latin typeface="Gotham Book"/>
                    <a:ea typeface="Roboto Regular" charset="0"/>
                    <a:cs typeface="Roboto Light"/>
                  </a:rPr>
                  <a:t>Coordinate data</a:t>
                </a:r>
                <a:endParaRPr lang="en-US" sz="863" dirty="0">
                  <a:solidFill>
                    <a:schemeClr val="tx2"/>
                  </a:solidFill>
                  <a:latin typeface="Gotham Book" panose="02000603040000020004" pitchFamily="2" charset="0"/>
                  <a:ea typeface="Roboto Regular" charset="0"/>
                  <a:cs typeface="Roboto Light"/>
                </a:endParaRPr>
              </a:p>
            </p:txBody>
          </p:sp>
          <p:sp>
            <p:nvSpPr>
              <p:cNvPr id="29" name="TextBox 28">
                <a:extLst>
                  <a:ext uri="{FF2B5EF4-FFF2-40B4-BE49-F238E27FC236}">
                    <a16:creationId xmlns:a16="http://schemas.microsoft.com/office/drawing/2014/main" id="{25C9FBB3-702D-4C56-9F1B-34EBC46E68BB}"/>
                  </a:ext>
                </a:extLst>
              </p:cNvPr>
              <p:cNvSpPr txBox="1"/>
              <p:nvPr/>
            </p:nvSpPr>
            <p:spPr>
              <a:xfrm>
                <a:off x="2591289" y="4061613"/>
                <a:ext cx="1091957" cy="166712"/>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Avenir"/>
                    <a:ea typeface="Roboto Regular" charset="0"/>
                    <a:cs typeface="Roboto Regular"/>
                  </a:rPr>
                  <a:t>Apr-May</a:t>
                </a:r>
                <a:endParaRPr lang="en-US" sz="1100" dirty="0">
                  <a:solidFill>
                    <a:schemeClr val="tx2"/>
                  </a:solidFill>
                  <a:latin typeface="Avenir"/>
                  <a:ea typeface="Roboto Regular" charset="0"/>
                  <a:cs typeface="Roboto Light"/>
                </a:endParaRPr>
              </a:p>
            </p:txBody>
          </p:sp>
        </p:grpSp>
        <p:grpSp>
          <p:nvGrpSpPr>
            <p:cNvPr id="23" name="Group 22">
              <a:extLst>
                <a:ext uri="{FF2B5EF4-FFF2-40B4-BE49-F238E27FC236}">
                  <a16:creationId xmlns:a16="http://schemas.microsoft.com/office/drawing/2014/main" id="{F374C29D-5A39-4640-8C6B-928260251AA8}"/>
                </a:ext>
              </a:extLst>
            </p:cNvPr>
            <p:cNvGrpSpPr/>
            <p:nvPr/>
          </p:nvGrpSpPr>
          <p:grpSpPr>
            <a:xfrm>
              <a:off x="3908625" y="4041991"/>
              <a:ext cx="1630165" cy="1716902"/>
              <a:chOff x="3908625" y="4041991"/>
              <a:chExt cx="1630165" cy="1716902"/>
            </a:xfrm>
          </p:grpSpPr>
          <p:cxnSp>
            <p:nvCxnSpPr>
              <p:cNvPr id="27" name="Straight Connector 26">
                <a:extLst>
                  <a:ext uri="{FF2B5EF4-FFF2-40B4-BE49-F238E27FC236}">
                    <a16:creationId xmlns:a16="http://schemas.microsoft.com/office/drawing/2014/main" id="{B253DF6C-D679-402D-9590-A950FF742C8D}"/>
                  </a:ext>
                </a:extLst>
              </p:cNvPr>
              <p:cNvCxnSpPr>
                <a:cxnSpLocks/>
              </p:cNvCxnSpPr>
              <p:nvPr/>
            </p:nvCxnSpPr>
            <p:spPr>
              <a:xfrm flipV="1">
                <a:off x="4723707" y="4398525"/>
                <a:ext cx="0" cy="322157"/>
              </a:xfrm>
              <a:prstGeom prst="line">
                <a:avLst/>
              </a:prstGeom>
              <a:ln w="9525">
                <a:solidFill>
                  <a:srgbClr val="3399CC"/>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53133A8-F947-4847-A24F-40288A4FBC1E}"/>
                  </a:ext>
                </a:extLst>
              </p:cNvPr>
              <p:cNvSpPr txBox="1"/>
              <p:nvPr/>
            </p:nvSpPr>
            <p:spPr>
              <a:xfrm>
                <a:off x="3908625" y="4856210"/>
                <a:ext cx="1630165" cy="902683"/>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Gotham Book"/>
                    <a:ea typeface="Roboto Regular" charset="0"/>
                    <a:cs typeface="Roboto Light"/>
                  </a:rPr>
                  <a:t>Assemble data</a:t>
                </a:r>
              </a:p>
              <a:p>
                <a:pPr algn="ctr">
                  <a:lnSpc>
                    <a:spcPts val="1300"/>
                  </a:lnSpc>
                  <a:spcAft>
                    <a:spcPts val="200"/>
                  </a:spcAft>
                </a:pPr>
                <a:r>
                  <a:rPr lang="en-US" sz="1100" dirty="0">
                    <a:solidFill>
                      <a:schemeClr val="tx2"/>
                    </a:solidFill>
                    <a:latin typeface="Gotham Book"/>
                    <a:ea typeface="Roboto Regular" charset="0"/>
                    <a:cs typeface="Roboto Light"/>
                  </a:rPr>
                  <a:t>Review Relevant Policies</a:t>
                </a:r>
              </a:p>
              <a:p>
                <a:pPr algn="ctr">
                  <a:lnSpc>
                    <a:spcPts val="1300"/>
                  </a:lnSpc>
                  <a:spcAft>
                    <a:spcPts val="200"/>
                  </a:spcAft>
                </a:pPr>
                <a:r>
                  <a:rPr lang="en-US" sz="1100" dirty="0">
                    <a:solidFill>
                      <a:schemeClr val="tx2"/>
                    </a:solidFill>
                    <a:latin typeface="Gotham Book"/>
                    <a:ea typeface="Roboto Regular" charset="0"/>
                    <a:cs typeface="Roboto Light"/>
                  </a:rPr>
                  <a:t>Aggregate network data</a:t>
                </a:r>
              </a:p>
              <a:p>
                <a:pPr algn="ctr">
                  <a:lnSpc>
                    <a:spcPts val="1300"/>
                  </a:lnSpc>
                  <a:spcAft>
                    <a:spcPts val="200"/>
                  </a:spcAft>
                </a:pPr>
                <a:r>
                  <a:rPr lang="en-US" sz="1100" dirty="0">
                    <a:solidFill>
                      <a:schemeClr val="tx2"/>
                    </a:solidFill>
                    <a:latin typeface="Gotham Book"/>
                    <a:ea typeface="Roboto Regular" charset="0"/>
                    <a:cs typeface="Roboto Light"/>
                  </a:rPr>
                  <a:t>Complete Streets Policy Recommendations</a:t>
                </a:r>
              </a:p>
            </p:txBody>
          </p:sp>
          <p:sp>
            <p:nvSpPr>
              <p:cNvPr id="30" name="TextBox 29">
                <a:extLst>
                  <a:ext uri="{FF2B5EF4-FFF2-40B4-BE49-F238E27FC236}">
                    <a16:creationId xmlns:a16="http://schemas.microsoft.com/office/drawing/2014/main" id="{3E9F0FE5-5E5C-4FDF-9931-E5D5718EAC02}"/>
                  </a:ext>
                </a:extLst>
              </p:cNvPr>
              <p:cNvSpPr txBox="1"/>
              <p:nvPr/>
            </p:nvSpPr>
            <p:spPr>
              <a:xfrm>
                <a:off x="4177729" y="4041991"/>
                <a:ext cx="1091957" cy="166712"/>
              </a:xfrm>
              <a:prstGeom prst="rect">
                <a:avLst/>
              </a:prstGeom>
              <a:noFill/>
            </p:spPr>
            <p:txBody>
              <a:bodyPr wrap="square" lIns="0" tIns="0" rIns="0" bIns="0" rtlCol="1" anchor="t">
                <a:spAutoFit/>
              </a:bodyPr>
              <a:lstStyle/>
              <a:p>
                <a:pPr algn="ctr">
                  <a:lnSpc>
                    <a:spcPts val="1300"/>
                  </a:lnSpc>
                  <a:spcAft>
                    <a:spcPts val="200"/>
                  </a:spcAft>
                </a:pPr>
                <a:r>
                  <a:rPr lang="en-US" sz="1100" b="1" dirty="0">
                    <a:solidFill>
                      <a:schemeClr val="tx2"/>
                    </a:solidFill>
                    <a:latin typeface="Avenir"/>
                    <a:ea typeface="Roboto Regular" charset="0"/>
                    <a:cs typeface="Roboto Regular"/>
                  </a:rPr>
                  <a:t>Jun-Aug</a:t>
                </a:r>
                <a:endParaRPr lang="en-US" sz="1100" b="1" dirty="0">
                  <a:solidFill>
                    <a:schemeClr val="tx2"/>
                  </a:solidFill>
                  <a:latin typeface="Avenir"/>
                  <a:ea typeface="Roboto Regular" charset="0"/>
                  <a:cs typeface="Roboto Light"/>
                </a:endParaRPr>
              </a:p>
            </p:txBody>
          </p:sp>
        </p:grpSp>
        <p:grpSp>
          <p:nvGrpSpPr>
            <p:cNvPr id="24" name="Group 23">
              <a:extLst>
                <a:ext uri="{FF2B5EF4-FFF2-40B4-BE49-F238E27FC236}">
                  <a16:creationId xmlns:a16="http://schemas.microsoft.com/office/drawing/2014/main" id="{86074F17-7438-894E-AC5D-8CDD44ECC422}"/>
                </a:ext>
              </a:extLst>
            </p:cNvPr>
            <p:cNvGrpSpPr/>
            <p:nvPr/>
          </p:nvGrpSpPr>
          <p:grpSpPr>
            <a:xfrm>
              <a:off x="5856048" y="4034814"/>
              <a:ext cx="1560059" cy="1513893"/>
              <a:chOff x="5856048" y="4034814"/>
              <a:chExt cx="1560059" cy="1513893"/>
            </a:xfrm>
          </p:grpSpPr>
          <p:sp>
            <p:nvSpPr>
              <p:cNvPr id="31" name="TextBox 30">
                <a:extLst>
                  <a:ext uri="{FF2B5EF4-FFF2-40B4-BE49-F238E27FC236}">
                    <a16:creationId xmlns:a16="http://schemas.microsoft.com/office/drawing/2014/main" id="{602BEE25-0FF9-4C6F-B5B7-63A7D3246C6E}"/>
                  </a:ext>
                </a:extLst>
              </p:cNvPr>
              <p:cNvSpPr txBox="1"/>
              <p:nvPr/>
            </p:nvSpPr>
            <p:spPr>
              <a:xfrm>
                <a:off x="6090099" y="4034814"/>
                <a:ext cx="1091957" cy="166712"/>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Avenir"/>
                    <a:ea typeface="Roboto Regular" charset="0"/>
                    <a:cs typeface="Roboto Regular"/>
                  </a:rPr>
                  <a:t>Sep - Dec</a:t>
                </a:r>
                <a:endParaRPr lang="en-US" sz="1100" dirty="0">
                  <a:solidFill>
                    <a:schemeClr val="tx2"/>
                  </a:solidFill>
                  <a:latin typeface="Avenir"/>
                  <a:ea typeface="Roboto Regular" charset="0"/>
                  <a:cs typeface="Roboto Light"/>
                </a:endParaRPr>
              </a:p>
            </p:txBody>
          </p:sp>
          <p:cxnSp>
            <p:nvCxnSpPr>
              <p:cNvPr id="33" name="Straight Connector 32">
                <a:extLst>
                  <a:ext uri="{FF2B5EF4-FFF2-40B4-BE49-F238E27FC236}">
                    <a16:creationId xmlns:a16="http://schemas.microsoft.com/office/drawing/2014/main" id="{D9FB8BFF-105E-4D28-A388-C0F5FC33FC51}"/>
                  </a:ext>
                </a:extLst>
              </p:cNvPr>
              <p:cNvCxnSpPr>
                <a:cxnSpLocks/>
              </p:cNvCxnSpPr>
              <p:nvPr/>
            </p:nvCxnSpPr>
            <p:spPr>
              <a:xfrm flipV="1">
                <a:off x="6636077" y="4398525"/>
                <a:ext cx="0" cy="322157"/>
              </a:xfrm>
              <a:prstGeom prst="line">
                <a:avLst/>
              </a:prstGeom>
              <a:ln w="952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C03949C7-D08E-4D3D-BA6A-F2CE5FEF0CE5}"/>
                  </a:ext>
                </a:extLst>
              </p:cNvPr>
              <p:cNvSpPr txBox="1"/>
              <p:nvPr/>
            </p:nvSpPr>
            <p:spPr>
              <a:xfrm>
                <a:off x="5856048" y="4856210"/>
                <a:ext cx="1560059" cy="692497"/>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Gotham Book"/>
                    <a:ea typeface="Roboto Regular" charset="0"/>
                    <a:cs typeface="Roboto Regular"/>
                  </a:rPr>
                  <a:t>Identify regional AT network and gaps</a:t>
                </a:r>
              </a:p>
              <a:p>
                <a:pPr algn="ctr">
                  <a:lnSpc>
                    <a:spcPts val="1300"/>
                  </a:lnSpc>
                  <a:spcAft>
                    <a:spcPts val="200"/>
                  </a:spcAft>
                </a:pPr>
                <a:r>
                  <a:rPr lang="en-US" sz="1100" dirty="0">
                    <a:solidFill>
                      <a:schemeClr val="tx2"/>
                    </a:solidFill>
                    <a:latin typeface="Gotham Book"/>
                    <a:ea typeface="Roboto Regular" charset="0"/>
                    <a:cs typeface="Roboto Light"/>
                  </a:rPr>
                  <a:t>High-level 5-year implementation plan</a:t>
                </a:r>
              </a:p>
            </p:txBody>
          </p:sp>
        </p:grpSp>
        <p:grpSp>
          <p:nvGrpSpPr>
            <p:cNvPr id="38" name="Group 37">
              <a:extLst>
                <a:ext uri="{FF2B5EF4-FFF2-40B4-BE49-F238E27FC236}">
                  <a16:creationId xmlns:a16="http://schemas.microsoft.com/office/drawing/2014/main" id="{064E574D-AB17-9E45-A14E-561AAE9C9A2D}"/>
                </a:ext>
              </a:extLst>
            </p:cNvPr>
            <p:cNvGrpSpPr/>
            <p:nvPr/>
          </p:nvGrpSpPr>
          <p:grpSpPr>
            <a:xfrm>
              <a:off x="7963453" y="4041991"/>
              <a:ext cx="1128253" cy="1686637"/>
              <a:chOff x="7963453" y="4041991"/>
              <a:chExt cx="1128253" cy="1686637"/>
            </a:xfrm>
          </p:grpSpPr>
          <p:sp>
            <p:nvSpPr>
              <p:cNvPr id="32" name="TextBox 31">
                <a:extLst>
                  <a:ext uri="{FF2B5EF4-FFF2-40B4-BE49-F238E27FC236}">
                    <a16:creationId xmlns:a16="http://schemas.microsoft.com/office/drawing/2014/main" id="{CF4B3EFD-8B31-4BCA-A929-E8DB1570D46C}"/>
                  </a:ext>
                </a:extLst>
              </p:cNvPr>
              <p:cNvSpPr txBox="1"/>
              <p:nvPr/>
            </p:nvSpPr>
            <p:spPr>
              <a:xfrm>
                <a:off x="7981601" y="4041991"/>
                <a:ext cx="1091957" cy="166712"/>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Avenir"/>
                    <a:ea typeface="Roboto Regular" charset="0"/>
                    <a:cs typeface="Roboto Regular"/>
                  </a:rPr>
                  <a:t>Jan - Jun</a:t>
                </a:r>
                <a:endParaRPr lang="en-US" sz="1100" dirty="0">
                  <a:solidFill>
                    <a:schemeClr val="tx2"/>
                  </a:solidFill>
                  <a:latin typeface="Avenir"/>
                  <a:ea typeface="Roboto Regular" charset="0"/>
                  <a:cs typeface="Roboto Light"/>
                </a:endParaRPr>
              </a:p>
            </p:txBody>
          </p:sp>
          <p:cxnSp>
            <p:nvCxnSpPr>
              <p:cNvPr id="35" name="Straight Connector 34">
                <a:extLst>
                  <a:ext uri="{FF2B5EF4-FFF2-40B4-BE49-F238E27FC236}">
                    <a16:creationId xmlns:a16="http://schemas.microsoft.com/office/drawing/2014/main" id="{A1ED5463-3D4A-413F-AA61-3997AF3BA678}"/>
                  </a:ext>
                </a:extLst>
              </p:cNvPr>
              <p:cNvCxnSpPr>
                <a:cxnSpLocks/>
              </p:cNvCxnSpPr>
              <p:nvPr/>
            </p:nvCxnSpPr>
            <p:spPr>
              <a:xfrm flipV="1">
                <a:off x="8527579" y="4398525"/>
                <a:ext cx="0" cy="322157"/>
              </a:xfrm>
              <a:prstGeom prst="line">
                <a:avLst/>
              </a:prstGeom>
              <a:ln w="9525">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BDA3DB3-C903-49BB-8BD8-AED6AEA4E9A8}"/>
                  </a:ext>
                </a:extLst>
              </p:cNvPr>
              <p:cNvSpPr txBox="1"/>
              <p:nvPr/>
            </p:nvSpPr>
            <p:spPr>
              <a:xfrm>
                <a:off x="7963453" y="4856210"/>
                <a:ext cx="1128253" cy="872418"/>
              </a:xfrm>
              <a:prstGeom prst="rect">
                <a:avLst/>
              </a:prstGeom>
              <a:noFill/>
            </p:spPr>
            <p:txBody>
              <a:bodyPr wrap="square" lIns="0" tIns="0" rIns="0" bIns="0" rtlCol="1" anchor="t">
                <a:spAutoFit/>
              </a:bodyPr>
              <a:lstStyle/>
              <a:p>
                <a:pPr algn="ctr">
                  <a:lnSpc>
                    <a:spcPts val="1300"/>
                  </a:lnSpc>
                  <a:spcAft>
                    <a:spcPts val="200"/>
                  </a:spcAft>
                </a:pPr>
                <a:r>
                  <a:rPr lang="en-US" sz="1100" dirty="0">
                    <a:solidFill>
                      <a:schemeClr val="tx2"/>
                    </a:solidFill>
                    <a:latin typeface="Gotham Book"/>
                    <a:ea typeface="Roboto Regular" charset="0"/>
                    <a:cs typeface="Roboto Regular"/>
                  </a:rPr>
                  <a:t>Refine 5-year implementation plan</a:t>
                </a:r>
              </a:p>
              <a:p>
                <a:pPr algn="ctr">
                  <a:lnSpc>
                    <a:spcPts val="1300"/>
                  </a:lnSpc>
                  <a:spcAft>
                    <a:spcPts val="200"/>
                  </a:spcAft>
                </a:pPr>
                <a:r>
                  <a:rPr lang="en-US" sz="1100" dirty="0">
                    <a:solidFill>
                      <a:schemeClr val="tx2"/>
                    </a:solidFill>
                    <a:latin typeface="Gotham Book"/>
                    <a:ea typeface="Roboto Regular" charset="0"/>
                    <a:cs typeface="Roboto Light"/>
                  </a:rPr>
                  <a:t>Create AT Pla</a:t>
                </a:r>
                <a:r>
                  <a:rPr lang="en-US" sz="1000" dirty="0">
                    <a:solidFill>
                      <a:schemeClr val="tx2"/>
                    </a:solidFill>
                    <a:latin typeface="Gotham Book"/>
                    <a:ea typeface="Roboto Regular" charset="0"/>
                    <a:cs typeface="Roboto Light"/>
                  </a:rPr>
                  <a:t>n</a:t>
                </a:r>
              </a:p>
              <a:p>
                <a:pPr algn="ctr">
                  <a:lnSpc>
                    <a:spcPts val="1300"/>
                  </a:lnSpc>
                  <a:spcAft>
                    <a:spcPts val="200"/>
                  </a:spcAft>
                </a:pPr>
                <a:endParaRPr lang="en-US" sz="863" dirty="0">
                  <a:latin typeface="Gotham Book" panose="02000603040000020004" pitchFamily="2" charset="0"/>
                  <a:ea typeface="Roboto Regular" charset="0"/>
                  <a:cs typeface="Roboto Light"/>
                </a:endParaRPr>
              </a:p>
            </p:txBody>
          </p:sp>
        </p:grpSp>
        <p:cxnSp>
          <p:nvCxnSpPr>
            <p:cNvPr id="37" name="Straight Connector 36">
              <a:extLst>
                <a:ext uri="{FF2B5EF4-FFF2-40B4-BE49-F238E27FC236}">
                  <a16:creationId xmlns:a16="http://schemas.microsoft.com/office/drawing/2014/main" id="{BE62BDBD-9FF6-433D-9F20-E1F7595BF5C0}"/>
                </a:ext>
              </a:extLst>
            </p:cNvPr>
            <p:cNvCxnSpPr>
              <a:cxnSpLocks/>
            </p:cNvCxnSpPr>
            <p:nvPr/>
          </p:nvCxnSpPr>
          <p:spPr>
            <a:xfrm flipV="1">
              <a:off x="2342408" y="1401343"/>
              <a:ext cx="0" cy="135839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399D493-BB80-433A-A4BB-25C1F9EC256E}"/>
                </a:ext>
              </a:extLst>
            </p:cNvPr>
            <p:cNvSpPr txBox="1"/>
            <p:nvPr/>
          </p:nvSpPr>
          <p:spPr>
            <a:xfrm>
              <a:off x="902312" y="1955195"/>
              <a:ext cx="1297590" cy="333425"/>
            </a:xfrm>
            <a:prstGeom prst="rect">
              <a:avLst/>
            </a:prstGeom>
            <a:noFill/>
          </p:spPr>
          <p:txBody>
            <a:bodyPr wrap="square" lIns="0" tIns="0" rIns="0" bIns="0" rtlCol="1" anchor="t">
              <a:spAutoFit/>
            </a:bodyPr>
            <a:lstStyle/>
            <a:p>
              <a:pPr algn="r">
                <a:lnSpc>
                  <a:spcPts val="1300"/>
                </a:lnSpc>
                <a:spcAft>
                  <a:spcPts val="200"/>
                </a:spcAft>
              </a:pPr>
              <a:r>
                <a:rPr lang="en-US" sz="1200" b="1" dirty="0">
                  <a:solidFill>
                    <a:schemeClr val="bg2">
                      <a:lumMod val="50000"/>
                    </a:schemeClr>
                  </a:solidFill>
                  <a:latin typeface="Gotham Bold"/>
                  <a:ea typeface="Roboto Regular" charset="0"/>
                  <a:cs typeface="Roboto Light"/>
                </a:rPr>
                <a:t>Committee, CBO, Agency Engagement</a:t>
              </a:r>
            </a:p>
          </p:txBody>
        </p:sp>
        <p:sp>
          <p:nvSpPr>
            <p:cNvPr id="40" name="TextBox 39">
              <a:extLst>
                <a:ext uri="{FF2B5EF4-FFF2-40B4-BE49-F238E27FC236}">
                  <a16:creationId xmlns:a16="http://schemas.microsoft.com/office/drawing/2014/main" id="{65D88353-FB87-4116-911F-BD511832DC00}"/>
                </a:ext>
              </a:extLst>
            </p:cNvPr>
            <p:cNvSpPr txBox="1"/>
            <p:nvPr/>
          </p:nvSpPr>
          <p:spPr>
            <a:xfrm>
              <a:off x="902312" y="2573754"/>
              <a:ext cx="1297590" cy="166712"/>
            </a:xfrm>
            <a:prstGeom prst="rect">
              <a:avLst/>
            </a:prstGeom>
            <a:noFill/>
          </p:spPr>
          <p:txBody>
            <a:bodyPr wrap="square" lIns="0" tIns="0" rIns="0" bIns="0" rtlCol="1" anchor="t">
              <a:spAutoFit/>
            </a:bodyPr>
            <a:lstStyle/>
            <a:p>
              <a:pPr algn="r">
                <a:lnSpc>
                  <a:spcPts val="1300"/>
                </a:lnSpc>
                <a:spcAft>
                  <a:spcPts val="200"/>
                </a:spcAft>
              </a:pPr>
              <a:r>
                <a:rPr lang="en-US" sz="1200" b="1" dirty="0">
                  <a:solidFill>
                    <a:schemeClr val="bg2">
                      <a:lumMod val="50000"/>
                    </a:schemeClr>
                  </a:solidFill>
                  <a:latin typeface="Gotham Bold"/>
                  <a:ea typeface="Roboto Regular" charset="0"/>
                  <a:cs typeface="Roboto Light"/>
                </a:rPr>
                <a:t>Webmap</a:t>
              </a:r>
            </a:p>
          </p:txBody>
        </p:sp>
        <p:sp>
          <p:nvSpPr>
            <p:cNvPr id="41" name="TextBox 40">
              <a:extLst>
                <a:ext uri="{FF2B5EF4-FFF2-40B4-BE49-F238E27FC236}">
                  <a16:creationId xmlns:a16="http://schemas.microsoft.com/office/drawing/2014/main" id="{25F56971-729B-4191-93DD-45A44A494AED}"/>
                </a:ext>
              </a:extLst>
            </p:cNvPr>
            <p:cNvSpPr txBox="1"/>
            <p:nvPr/>
          </p:nvSpPr>
          <p:spPr>
            <a:xfrm>
              <a:off x="902312" y="1411846"/>
              <a:ext cx="1297590" cy="166712"/>
            </a:xfrm>
            <a:prstGeom prst="rect">
              <a:avLst/>
            </a:prstGeom>
            <a:noFill/>
          </p:spPr>
          <p:txBody>
            <a:bodyPr wrap="square" lIns="0" tIns="0" rIns="0" bIns="0" rtlCol="1" anchor="t">
              <a:spAutoFit/>
            </a:bodyPr>
            <a:lstStyle/>
            <a:p>
              <a:pPr algn="r">
                <a:lnSpc>
                  <a:spcPts val="1300"/>
                </a:lnSpc>
                <a:spcAft>
                  <a:spcPts val="200"/>
                </a:spcAft>
              </a:pPr>
              <a:r>
                <a:rPr lang="en-US" sz="1200" b="1" dirty="0">
                  <a:solidFill>
                    <a:schemeClr val="bg2">
                      <a:lumMod val="50000"/>
                    </a:schemeClr>
                  </a:solidFill>
                  <a:latin typeface="Gotham Bold"/>
                  <a:ea typeface="Roboto Regular" charset="0"/>
                  <a:cs typeface="Roboto Light"/>
                </a:rPr>
                <a:t>TAC</a:t>
              </a:r>
            </a:p>
          </p:txBody>
        </p:sp>
        <p:grpSp>
          <p:nvGrpSpPr>
            <p:cNvPr id="6" name="Group 5">
              <a:extLst>
                <a:ext uri="{FF2B5EF4-FFF2-40B4-BE49-F238E27FC236}">
                  <a16:creationId xmlns:a16="http://schemas.microsoft.com/office/drawing/2014/main" id="{EE3A1E59-3865-43DB-9181-3D812E3E7ACD}"/>
                </a:ext>
              </a:extLst>
            </p:cNvPr>
            <p:cNvGrpSpPr/>
            <p:nvPr/>
          </p:nvGrpSpPr>
          <p:grpSpPr>
            <a:xfrm>
              <a:off x="8420725" y="1378797"/>
              <a:ext cx="121920" cy="1360890"/>
              <a:chOff x="8420725" y="1818690"/>
              <a:chExt cx="121920" cy="1360890"/>
            </a:xfrm>
          </p:grpSpPr>
          <p:cxnSp>
            <p:nvCxnSpPr>
              <p:cNvPr id="10" name="Straight Connector 9">
                <a:extLst>
                  <a:ext uri="{FF2B5EF4-FFF2-40B4-BE49-F238E27FC236}">
                    <a16:creationId xmlns:a16="http://schemas.microsoft.com/office/drawing/2014/main" id="{CF56CA47-BAEF-4749-B0CE-CFC2FB12A094}"/>
                  </a:ext>
                </a:extLst>
              </p:cNvPr>
              <p:cNvCxnSpPr>
                <a:cxnSpLocks/>
              </p:cNvCxnSpPr>
              <p:nvPr/>
            </p:nvCxnSpPr>
            <p:spPr>
              <a:xfrm flipV="1">
                <a:off x="8481685" y="1821186"/>
                <a:ext cx="0" cy="1358394"/>
              </a:xfrm>
              <a:prstGeom prst="line">
                <a:avLst/>
              </a:prstGeom>
              <a:ln w="9525">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2A67103B-23FF-461B-846B-4ED16327F79C}"/>
                  </a:ext>
                </a:extLst>
              </p:cNvPr>
              <p:cNvSpPr/>
              <p:nvPr/>
            </p:nvSpPr>
            <p:spPr>
              <a:xfrm>
                <a:off x="8420725" y="1818690"/>
                <a:ext cx="121920" cy="1219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Rectangle 47">
              <a:extLst>
                <a:ext uri="{FF2B5EF4-FFF2-40B4-BE49-F238E27FC236}">
                  <a16:creationId xmlns:a16="http://schemas.microsoft.com/office/drawing/2014/main" id="{B89AA4B9-8487-47E0-B186-FE096F7E6FFB}"/>
                </a:ext>
              </a:extLst>
            </p:cNvPr>
            <p:cNvSpPr/>
            <p:nvPr/>
          </p:nvSpPr>
          <p:spPr>
            <a:xfrm>
              <a:off x="3878546" y="3370376"/>
              <a:ext cx="1630182" cy="422360"/>
            </a:xfrm>
            <a:prstGeom prst="rect">
              <a:avLst/>
            </a:prstGeom>
          </p:spPr>
          <p:txBody>
            <a:bodyPr wrap="square" lIns="0" tIns="0" rIns="0" bIns="0" anchor="t">
              <a:spAutoFit/>
            </a:bodyPr>
            <a:lstStyle/>
            <a:p>
              <a:pPr algn="ctr">
                <a:lnSpc>
                  <a:spcPct val="130000"/>
                </a:lnSpc>
              </a:pPr>
              <a:r>
                <a:rPr lang="en-US" sz="1100" b="1" dirty="0">
                  <a:solidFill>
                    <a:schemeClr val="bg1"/>
                  </a:solidFill>
                  <a:latin typeface="Gotham Book"/>
                  <a:ea typeface="Roboto Regular" charset="0"/>
                  <a:cs typeface="Roboto Regular"/>
                </a:rPr>
                <a:t>Policy Analysis &amp; Data Assembly</a:t>
              </a:r>
            </a:p>
          </p:txBody>
        </p:sp>
        <p:grpSp>
          <p:nvGrpSpPr>
            <p:cNvPr id="7" name="Group 6">
              <a:extLst>
                <a:ext uri="{FF2B5EF4-FFF2-40B4-BE49-F238E27FC236}">
                  <a16:creationId xmlns:a16="http://schemas.microsoft.com/office/drawing/2014/main" id="{D9039BFB-ACC6-4C22-A047-B8EE5C5A972E}"/>
                </a:ext>
              </a:extLst>
            </p:cNvPr>
            <p:cNvGrpSpPr/>
            <p:nvPr/>
          </p:nvGrpSpPr>
          <p:grpSpPr>
            <a:xfrm>
              <a:off x="4399091" y="1397227"/>
              <a:ext cx="122562" cy="1362512"/>
              <a:chOff x="4679828" y="1827094"/>
              <a:chExt cx="122562" cy="1362512"/>
            </a:xfrm>
          </p:grpSpPr>
          <p:cxnSp>
            <p:nvCxnSpPr>
              <p:cNvPr id="8" name="Straight Connector 7">
                <a:extLst>
                  <a:ext uri="{FF2B5EF4-FFF2-40B4-BE49-F238E27FC236}">
                    <a16:creationId xmlns:a16="http://schemas.microsoft.com/office/drawing/2014/main" id="{C889A2DE-3F25-46E2-BB28-B9D66AA6E286}"/>
                  </a:ext>
                </a:extLst>
              </p:cNvPr>
              <p:cNvCxnSpPr>
                <a:cxnSpLocks/>
              </p:cNvCxnSpPr>
              <p:nvPr/>
            </p:nvCxnSpPr>
            <p:spPr>
              <a:xfrm flipV="1">
                <a:off x="4728178" y="1831212"/>
                <a:ext cx="0" cy="1358394"/>
              </a:xfrm>
              <a:prstGeom prst="line">
                <a:avLst/>
              </a:prstGeom>
              <a:ln w="9525">
                <a:solidFill>
                  <a:srgbClr val="3399CC"/>
                </a:solidFill>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4474090A-B853-495D-8FF9-06C530EBB01E}"/>
                  </a:ext>
                </a:extLst>
              </p:cNvPr>
              <p:cNvSpPr/>
              <p:nvPr/>
            </p:nvSpPr>
            <p:spPr>
              <a:xfrm>
                <a:off x="4680470" y="1827094"/>
                <a:ext cx="121920" cy="121920"/>
              </a:xfrm>
              <a:prstGeom prst="ellipse">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77B7E68-2800-4D15-B17A-D9D30BDBA7F3}"/>
                  </a:ext>
                </a:extLst>
              </p:cNvPr>
              <p:cNvSpPr/>
              <p:nvPr/>
            </p:nvSpPr>
            <p:spPr>
              <a:xfrm>
                <a:off x="4679828" y="2459311"/>
                <a:ext cx="121920" cy="121920"/>
              </a:xfrm>
              <a:prstGeom prst="ellipse">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1F26A7B9-EAD5-42A3-9B1A-FDA8CD3531CB}"/>
                </a:ext>
              </a:extLst>
            </p:cNvPr>
            <p:cNvCxnSpPr>
              <a:cxnSpLocks/>
            </p:cNvCxnSpPr>
            <p:nvPr/>
          </p:nvCxnSpPr>
          <p:spPr>
            <a:xfrm flipV="1">
              <a:off x="6196656" y="1411371"/>
              <a:ext cx="0" cy="1358394"/>
            </a:xfrm>
            <a:prstGeom prst="line">
              <a:avLst/>
            </a:prstGeom>
            <a:ln w="952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4CDC7232-04E7-4C18-8E02-4875E43838DD}"/>
                </a:ext>
              </a:extLst>
            </p:cNvPr>
            <p:cNvSpPr/>
            <p:nvPr/>
          </p:nvSpPr>
          <p:spPr>
            <a:xfrm>
              <a:off x="6145722" y="2659397"/>
              <a:ext cx="121920" cy="12192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734">
              <a:extLst>
                <a:ext uri="{FF2B5EF4-FFF2-40B4-BE49-F238E27FC236}">
                  <a16:creationId xmlns:a16="http://schemas.microsoft.com/office/drawing/2014/main" id="{AE402C75-075D-47CE-9E4F-78659F0392C5}"/>
                </a:ext>
              </a:extLst>
            </p:cNvPr>
            <p:cNvSpPr>
              <a:spLocks noChangeArrowheads="1"/>
            </p:cNvSpPr>
            <p:nvPr/>
          </p:nvSpPr>
          <p:spPr bwMode="auto">
            <a:xfrm rot="16200000">
              <a:off x="4950239" y="3068584"/>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3399CC"/>
            </a:solidFill>
            <a:ln>
              <a:noFill/>
            </a:ln>
            <a:effectLst/>
          </p:spPr>
          <p:txBody>
            <a:bodyPr wrap="none" anchor="ctr"/>
            <a:lstStyle/>
            <a:p>
              <a:endParaRPr lang="en-US" sz="1351" dirty="0">
                <a:latin typeface="Calibri Light"/>
              </a:endParaRPr>
            </a:p>
          </p:txBody>
        </p:sp>
        <p:cxnSp>
          <p:nvCxnSpPr>
            <p:cNvPr id="59" name="Straight Connector 58">
              <a:extLst>
                <a:ext uri="{FF2B5EF4-FFF2-40B4-BE49-F238E27FC236}">
                  <a16:creationId xmlns:a16="http://schemas.microsoft.com/office/drawing/2014/main" id="{9C3B7A4B-6136-4D8B-B003-5A388F2AAFA8}"/>
                </a:ext>
              </a:extLst>
            </p:cNvPr>
            <p:cNvCxnSpPr>
              <a:cxnSpLocks/>
            </p:cNvCxnSpPr>
            <p:nvPr/>
          </p:nvCxnSpPr>
          <p:spPr>
            <a:xfrm flipV="1">
              <a:off x="5077357" y="1396216"/>
              <a:ext cx="0" cy="1358394"/>
            </a:xfrm>
            <a:prstGeom prst="line">
              <a:avLst/>
            </a:prstGeom>
            <a:ln w="9525">
              <a:solidFill>
                <a:srgbClr val="3399CC"/>
              </a:solidFill>
            </a:ln>
            <a:effectLst/>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50F5B2DE-D4A8-4C53-A183-6CC54EEFD283}"/>
                </a:ext>
              </a:extLst>
            </p:cNvPr>
            <p:cNvSpPr/>
            <p:nvPr/>
          </p:nvSpPr>
          <p:spPr>
            <a:xfrm>
              <a:off x="5009596" y="1392098"/>
              <a:ext cx="121920" cy="121920"/>
            </a:xfrm>
            <a:prstGeom prst="ellipse">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734">
              <a:extLst>
                <a:ext uri="{FF2B5EF4-FFF2-40B4-BE49-F238E27FC236}">
                  <a16:creationId xmlns:a16="http://schemas.microsoft.com/office/drawing/2014/main" id="{13186D4C-DC6C-4FC2-8520-0F26FDB59C03}"/>
                </a:ext>
              </a:extLst>
            </p:cNvPr>
            <p:cNvSpPr>
              <a:spLocks noChangeArrowheads="1"/>
            </p:cNvSpPr>
            <p:nvPr/>
          </p:nvSpPr>
          <p:spPr bwMode="auto">
            <a:xfrm rot="16200000">
              <a:off x="6905479" y="3061717"/>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bg2">
                <a:lumMod val="75000"/>
              </a:schemeClr>
            </a:solidFill>
            <a:ln>
              <a:noFill/>
            </a:ln>
            <a:effectLst/>
          </p:spPr>
          <p:txBody>
            <a:bodyPr wrap="none" lIns="91440" tIns="45720" rIns="91440" bIns="45720" anchor="ctr"/>
            <a:lstStyle/>
            <a:p>
              <a:endParaRPr lang="en-US" sz="1350" dirty="0">
                <a:latin typeface="Calibri Light"/>
                <a:cs typeface="Calibri Light"/>
              </a:endParaRPr>
            </a:p>
          </p:txBody>
        </p:sp>
        <p:grpSp>
          <p:nvGrpSpPr>
            <p:cNvPr id="3" name="Group 2">
              <a:extLst>
                <a:ext uri="{FF2B5EF4-FFF2-40B4-BE49-F238E27FC236}">
                  <a16:creationId xmlns:a16="http://schemas.microsoft.com/office/drawing/2014/main" id="{A5109464-58BA-46EC-A392-6C8CE9657F28}"/>
                </a:ext>
              </a:extLst>
            </p:cNvPr>
            <p:cNvGrpSpPr/>
            <p:nvPr/>
          </p:nvGrpSpPr>
          <p:grpSpPr>
            <a:xfrm>
              <a:off x="6933051" y="1386561"/>
              <a:ext cx="129599" cy="1384730"/>
              <a:chOff x="6933051" y="1816428"/>
              <a:chExt cx="129599" cy="1384730"/>
            </a:xfrm>
          </p:grpSpPr>
          <p:cxnSp>
            <p:nvCxnSpPr>
              <p:cNvPr id="54" name="Straight Connector 53">
                <a:extLst>
                  <a:ext uri="{FF2B5EF4-FFF2-40B4-BE49-F238E27FC236}">
                    <a16:creationId xmlns:a16="http://schemas.microsoft.com/office/drawing/2014/main" id="{2935A8FC-E5DF-41F6-BE9B-E7E0E64F767C}"/>
                  </a:ext>
                </a:extLst>
              </p:cNvPr>
              <p:cNvCxnSpPr>
                <a:cxnSpLocks/>
              </p:cNvCxnSpPr>
              <p:nvPr/>
            </p:nvCxnSpPr>
            <p:spPr>
              <a:xfrm flipV="1">
                <a:off x="6988734" y="1831211"/>
                <a:ext cx="0" cy="1358394"/>
              </a:xfrm>
              <a:prstGeom prst="line">
                <a:avLst/>
              </a:prstGeom>
              <a:ln w="952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3E96424C-C762-4018-8048-9D516D0D3B50}"/>
                  </a:ext>
                </a:extLst>
              </p:cNvPr>
              <p:cNvSpPr/>
              <p:nvPr/>
            </p:nvSpPr>
            <p:spPr>
              <a:xfrm>
                <a:off x="6933051" y="1816428"/>
                <a:ext cx="121920" cy="12192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8C88A741-FCF2-4153-9896-11111CCAF94A}"/>
                  </a:ext>
                </a:extLst>
              </p:cNvPr>
              <p:cNvSpPr/>
              <p:nvPr/>
            </p:nvSpPr>
            <p:spPr>
              <a:xfrm>
                <a:off x="6940730" y="2449823"/>
                <a:ext cx="121920" cy="12192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342FA23C-20E0-41D1-8D29-C2AA2947627E}"/>
                  </a:ext>
                </a:extLst>
              </p:cNvPr>
              <p:cNvSpPr/>
              <p:nvPr/>
            </p:nvSpPr>
            <p:spPr>
              <a:xfrm>
                <a:off x="6937800" y="3079238"/>
                <a:ext cx="121920" cy="12192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Freeform 734">
              <a:extLst>
                <a:ext uri="{FF2B5EF4-FFF2-40B4-BE49-F238E27FC236}">
                  <a16:creationId xmlns:a16="http://schemas.microsoft.com/office/drawing/2014/main" id="{4B0A7DBC-7044-4E8E-9DBB-ECE19E688D94}"/>
                </a:ext>
              </a:extLst>
            </p:cNvPr>
            <p:cNvSpPr>
              <a:spLocks noChangeArrowheads="1"/>
            </p:cNvSpPr>
            <p:nvPr/>
          </p:nvSpPr>
          <p:spPr bwMode="auto">
            <a:xfrm rot="16200000">
              <a:off x="7805886" y="3075296"/>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FF9900"/>
            </a:solidFill>
            <a:ln>
              <a:noFill/>
            </a:ln>
            <a:effectLst/>
          </p:spPr>
          <p:txBody>
            <a:bodyPr wrap="none" anchor="ctr"/>
            <a:lstStyle/>
            <a:p>
              <a:endParaRPr lang="en-US" sz="1351" dirty="0">
                <a:latin typeface="Calibri Light"/>
              </a:endParaRPr>
            </a:p>
          </p:txBody>
        </p:sp>
        <p:cxnSp>
          <p:nvCxnSpPr>
            <p:cNvPr id="64" name="Straight Connector 63">
              <a:extLst>
                <a:ext uri="{FF2B5EF4-FFF2-40B4-BE49-F238E27FC236}">
                  <a16:creationId xmlns:a16="http://schemas.microsoft.com/office/drawing/2014/main" id="{442F72ED-DA15-4216-95E0-C520AF9C2105}"/>
                </a:ext>
              </a:extLst>
            </p:cNvPr>
            <p:cNvCxnSpPr>
              <a:cxnSpLocks/>
            </p:cNvCxnSpPr>
            <p:nvPr/>
          </p:nvCxnSpPr>
          <p:spPr>
            <a:xfrm flipV="1">
              <a:off x="7880106" y="1371266"/>
              <a:ext cx="0" cy="1358394"/>
            </a:xfrm>
            <a:prstGeom prst="line">
              <a:avLst/>
            </a:prstGeom>
            <a:ln w="9525">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6E1926F1-D09F-4786-96EB-E37B7D9B44A2}"/>
                </a:ext>
              </a:extLst>
            </p:cNvPr>
            <p:cNvSpPr/>
            <p:nvPr/>
          </p:nvSpPr>
          <p:spPr>
            <a:xfrm>
              <a:off x="7819146" y="1368770"/>
              <a:ext cx="121920" cy="1219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3F543E4-BAD0-401A-818B-7ED7868BD7D5}"/>
                </a:ext>
              </a:extLst>
            </p:cNvPr>
            <p:cNvSpPr/>
            <p:nvPr/>
          </p:nvSpPr>
          <p:spPr>
            <a:xfrm>
              <a:off x="7823528" y="1989877"/>
              <a:ext cx="121920" cy="1219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734">
              <a:extLst>
                <a:ext uri="{FF2B5EF4-FFF2-40B4-BE49-F238E27FC236}">
                  <a16:creationId xmlns:a16="http://schemas.microsoft.com/office/drawing/2014/main" id="{A5AE7C7A-B212-4FDC-8555-05A90D43B656}"/>
                </a:ext>
              </a:extLst>
            </p:cNvPr>
            <p:cNvSpPr>
              <a:spLocks noChangeArrowheads="1"/>
            </p:cNvSpPr>
            <p:nvPr/>
          </p:nvSpPr>
          <p:spPr bwMode="auto">
            <a:xfrm rot="16200000">
              <a:off x="8908781" y="3065270"/>
              <a:ext cx="168493" cy="22559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FF9900"/>
            </a:solidFill>
            <a:ln>
              <a:noFill/>
            </a:ln>
            <a:effectLst/>
          </p:spPr>
          <p:txBody>
            <a:bodyPr wrap="none" anchor="ctr"/>
            <a:lstStyle/>
            <a:p>
              <a:endParaRPr lang="en-US" sz="1351" dirty="0">
                <a:latin typeface="Calibri Light"/>
              </a:endParaRPr>
            </a:p>
          </p:txBody>
        </p:sp>
        <p:cxnSp>
          <p:nvCxnSpPr>
            <p:cNvPr id="68" name="Straight Connector 67">
              <a:extLst>
                <a:ext uri="{FF2B5EF4-FFF2-40B4-BE49-F238E27FC236}">
                  <a16:creationId xmlns:a16="http://schemas.microsoft.com/office/drawing/2014/main" id="{9DAB7472-A03D-4D01-8C7D-0BB8BE3BD386}"/>
                </a:ext>
              </a:extLst>
            </p:cNvPr>
            <p:cNvCxnSpPr>
              <a:cxnSpLocks/>
            </p:cNvCxnSpPr>
            <p:nvPr/>
          </p:nvCxnSpPr>
          <p:spPr>
            <a:xfrm flipV="1">
              <a:off x="9013079" y="1381292"/>
              <a:ext cx="0" cy="1358394"/>
            </a:xfrm>
            <a:prstGeom prst="line">
              <a:avLst/>
            </a:prstGeom>
            <a:ln w="9525">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9A5C4AFB-5DB1-4B8D-BB4D-3B6333E59DB6}"/>
                </a:ext>
              </a:extLst>
            </p:cNvPr>
            <p:cNvSpPr/>
            <p:nvPr/>
          </p:nvSpPr>
          <p:spPr>
            <a:xfrm>
              <a:off x="8952119" y="1378796"/>
              <a:ext cx="121920" cy="1219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04FDE02A-45F8-4C5B-A29E-85745D7591C0}"/>
                </a:ext>
              </a:extLst>
            </p:cNvPr>
            <p:cNvSpPr/>
            <p:nvPr/>
          </p:nvSpPr>
          <p:spPr>
            <a:xfrm>
              <a:off x="8956501" y="1999903"/>
              <a:ext cx="121920" cy="1219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146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5306-E2A8-AC45-B6CC-485A12C27FBD}"/>
              </a:ext>
            </a:extLst>
          </p:cNvPr>
          <p:cNvSpPr>
            <a:spLocks noGrp="1"/>
          </p:cNvSpPr>
          <p:nvPr>
            <p:ph type="title"/>
          </p:nvPr>
        </p:nvSpPr>
        <p:spPr/>
        <p:txBody>
          <a:bodyPr/>
          <a:lstStyle/>
          <a:p>
            <a:r>
              <a:rPr lang="en-US" dirty="0"/>
              <a:t>AT Plan Vision</a:t>
            </a:r>
          </a:p>
        </p:txBody>
      </p:sp>
      <p:sp>
        <p:nvSpPr>
          <p:cNvPr id="3" name="Content Placeholder 2">
            <a:extLst>
              <a:ext uri="{FF2B5EF4-FFF2-40B4-BE49-F238E27FC236}">
                <a16:creationId xmlns:a16="http://schemas.microsoft.com/office/drawing/2014/main" id="{2E83F381-5FC8-944D-9FC0-171672E4678A}"/>
              </a:ext>
            </a:extLst>
          </p:cNvPr>
          <p:cNvSpPr>
            <a:spLocks noGrp="1"/>
          </p:cNvSpPr>
          <p:nvPr>
            <p:ph sz="half" idx="1"/>
          </p:nvPr>
        </p:nvSpPr>
        <p:spPr/>
        <p:txBody>
          <a:bodyPr/>
          <a:lstStyle/>
          <a:p>
            <a:pPr marL="115888" indent="0">
              <a:buNone/>
            </a:pPr>
            <a:r>
              <a:rPr lang="en-US" dirty="0"/>
              <a:t>We envision a Bay Area where many more people walk, bike and roll everyday on safe, accessible, and connected streets, paths and trails to get to people, places and transit.</a:t>
            </a:r>
          </a:p>
          <a:p>
            <a:endParaRPr lang="en-US" dirty="0"/>
          </a:p>
        </p:txBody>
      </p:sp>
      <p:sp>
        <p:nvSpPr>
          <p:cNvPr id="5" name="Slide Number Placeholder 4">
            <a:extLst>
              <a:ext uri="{FF2B5EF4-FFF2-40B4-BE49-F238E27FC236}">
                <a16:creationId xmlns:a16="http://schemas.microsoft.com/office/drawing/2014/main" id="{BA0C65F9-A5BA-4345-A0B8-B3FBC50253DF}"/>
              </a:ext>
            </a:extLst>
          </p:cNvPr>
          <p:cNvSpPr>
            <a:spLocks noGrp="1"/>
          </p:cNvSpPr>
          <p:nvPr>
            <p:ph type="sldNum" sz="quarter" idx="4"/>
          </p:nvPr>
        </p:nvSpPr>
        <p:spPr/>
        <p:txBody>
          <a:bodyPr/>
          <a:lstStyle/>
          <a:p>
            <a:fld id="{B7AF8E4A-3382-42EE-909E-B49327F59ADC}" type="slidenum">
              <a:rPr lang="en-US" smtClean="0"/>
              <a:pPr/>
              <a:t>6</a:t>
            </a:fld>
            <a:endParaRPr lang="en-US" dirty="0"/>
          </a:p>
        </p:txBody>
      </p:sp>
      <p:pic>
        <p:nvPicPr>
          <p:cNvPr id="7" name="Picture 4">
            <a:extLst>
              <a:ext uri="{FF2B5EF4-FFF2-40B4-BE49-F238E27FC236}">
                <a16:creationId xmlns:a16="http://schemas.microsoft.com/office/drawing/2014/main" id="{8DBBACA0-8006-7B41-ACEE-CDA2B728ED1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8374" r="19880"/>
          <a:stretch/>
        </p:blipFill>
        <p:spPr bwMode="auto">
          <a:xfrm>
            <a:off x="7377076" y="-136563"/>
            <a:ext cx="4814924" cy="697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5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descr="A picture containing text, outdoor, tree, road&#10;&#10;Description automatically generated">
            <a:extLst>
              <a:ext uri="{FF2B5EF4-FFF2-40B4-BE49-F238E27FC236}">
                <a16:creationId xmlns:a16="http://schemas.microsoft.com/office/drawing/2014/main" id="{58BB7212-8FE8-BA4E-AE42-50A8F04F2ED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177481" y="-111211"/>
            <a:ext cx="7014519" cy="6969211"/>
          </a:xfrm>
          <a:prstGeom prst="rect">
            <a:avLst/>
          </a:prstGeom>
          <a:noFill/>
        </p:spPr>
      </p:pic>
      <p:sp>
        <p:nvSpPr>
          <p:cNvPr id="2" name="Title 1">
            <a:extLst>
              <a:ext uri="{FF2B5EF4-FFF2-40B4-BE49-F238E27FC236}">
                <a16:creationId xmlns:a16="http://schemas.microsoft.com/office/drawing/2014/main" id="{74A442F1-81E6-4141-9249-F5636846902E}"/>
              </a:ext>
            </a:extLst>
          </p:cNvPr>
          <p:cNvSpPr>
            <a:spLocks noGrp="1"/>
          </p:cNvSpPr>
          <p:nvPr>
            <p:ph type="title"/>
          </p:nvPr>
        </p:nvSpPr>
        <p:spPr>
          <a:xfrm>
            <a:off x="621963" y="247135"/>
            <a:ext cx="4011084" cy="1435100"/>
          </a:xfrm>
        </p:spPr>
        <p:txBody>
          <a:bodyPr vert="horz" lIns="91440" tIns="45720" rIns="91440" bIns="45720" rtlCol="0" anchor="ctr">
            <a:normAutofit/>
          </a:bodyPr>
          <a:lstStyle/>
          <a:p>
            <a:r>
              <a:rPr lang="en-US" sz="3600" dirty="0"/>
              <a:t>Complete Streets Policy Update</a:t>
            </a:r>
          </a:p>
        </p:txBody>
      </p:sp>
      <p:sp>
        <p:nvSpPr>
          <p:cNvPr id="5" name="Text Placeholder 4">
            <a:extLst>
              <a:ext uri="{FF2B5EF4-FFF2-40B4-BE49-F238E27FC236}">
                <a16:creationId xmlns:a16="http://schemas.microsoft.com/office/drawing/2014/main" id="{0D95A877-31BE-AA47-B6A3-FB022D716AE5}"/>
              </a:ext>
            </a:extLst>
          </p:cNvPr>
          <p:cNvSpPr>
            <a:spLocks noGrp="1"/>
          </p:cNvSpPr>
          <p:nvPr>
            <p:ph type="body" sz="half" idx="2"/>
          </p:nvPr>
        </p:nvSpPr>
        <p:spPr>
          <a:xfrm>
            <a:off x="609607" y="1816443"/>
            <a:ext cx="4011084" cy="4309724"/>
          </a:xfrm>
        </p:spPr>
        <p:txBody>
          <a:bodyPr/>
          <a:lstStyle/>
          <a:p>
            <a:pPr marL="0" indent="0">
              <a:buNone/>
            </a:pPr>
            <a:r>
              <a:rPr lang="en-US" b="1" dirty="0"/>
              <a:t>Task Overview</a:t>
            </a:r>
          </a:p>
          <a:p>
            <a:r>
              <a:rPr lang="en-US" dirty="0"/>
              <a:t>Policy and Program Analysis</a:t>
            </a:r>
          </a:p>
          <a:p>
            <a:r>
              <a:rPr lang="en-US" dirty="0"/>
              <a:t>Review Resolution 3765/Engage Stakeholders</a:t>
            </a:r>
          </a:p>
          <a:p>
            <a:r>
              <a:rPr lang="en-US" dirty="0"/>
              <a:t>Propose updates</a:t>
            </a:r>
          </a:p>
          <a:p>
            <a:r>
              <a:rPr lang="en-US" dirty="0"/>
              <a:t>Updated Complete Streets Policy &amp; Checklist</a:t>
            </a:r>
          </a:p>
          <a:p>
            <a:endParaRPr lang="en-US" dirty="0"/>
          </a:p>
        </p:txBody>
      </p:sp>
      <p:sp>
        <p:nvSpPr>
          <p:cNvPr id="4" name="Slide Number Placeholder 3">
            <a:extLst>
              <a:ext uri="{FF2B5EF4-FFF2-40B4-BE49-F238E27FC236}">
                <a16:creationId xmlns:a16="http://schemas.microsoft.com/office/drawing/2014/main" id="{A8392A75-3788-46F4-8A38-597B32EC02C5}"/>
              </a:ext>
            </a:extLst>
          </p:cNvPr>
          <p:cNvSpPr>
            <a:spLocks noGrp="1"/>
          </p:cNvSpPr>
          <p:nvPr>
            <p:ph type="sldNum" sz="quarter" idx="4"/>
          </p:nvPr>
        </p:nvSpPr>
        <p:spPr>
          <a:xfrm>
            <a:off x="9245600" y="6477002"/>
            <a:ext cx="2844800" cy="365125"/>
          </a:xfrm>
        </p:spPr>
        <p:txBody>
          <a:bodyPr vert="horz" lIns="91440" tIns="45720" rIns="91440" bIns="45720" rtlCol="0" anchor="ctr">
            <a:normAutofit/>
          </a:bodyPr>
          <a:lstStyle/>
          <a:p>
            <a:fld id="{B7AF8E4A-3382-42EE-909E-B49327F59ADC}"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5774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1700-A1F1-44F6-A2DF-8E2515ABE054}"/>
              </a:ext>
            </a:extLst>
          </p:cNvPr>
          <p:cNvSpPr>
            <a:spLocks noGrp="1"/>
          </p:cNvSpPr>
          <p:nvPr>
            <p:ph type="title"/>
          </p:nvPr>
        </p:nvSpPr>
        <p:spPr/>
        <p:txBody>
          <a:bodyPr>
            <a:normAutofit/>
          </a:bodyPr>
          <a:lstStyle/>
          <a:p>
            <a:r>
              <a:rPr lang="en-US" dirty="0"/>
              <a:t>Network Criteria - Development Process</a:t>
            </a:r>
          </a:p>
        </p:txBody>
      </p:sp>
      <p:sp>
        <p:nvSpPr>
          <p:cNvPr id="3" name="Text Placeholder 2">
            <a:extLst>
              <a:ext uri="{FF2B5EF4-FFF2-40B4-BE49-F238E27FC236}">
                <a16:creationId xmlns:a16="http://schemas.microsoft.com/office/drawing/2014/main" id="{3F9CA559-84FD-475A-B2B9-081E1C2024CE}"/>
              </a:ext>
            </a:extLst>
          </p:cNvPr>
          <p:cNvSpPr>
            <a:spLocks noGrp="1"/>
          </p:cNvSpPr>
          <p:nvPr>
            <p:ph type="body" sz="quarter" idx="13"/>
          </p:nvPr>
        </p:nvSpPr>
        <p:spPr/>
        <p:txBody>
          <a:bodyPr>
            <a:normAutofit lnSpcReduction="10000"/>
          </a:bodyPr>
          <a:lstStyle/>
          <a:p>
            <a:pPr marL="0" indent="0">
              <a:spcAft>
                <a:spcPts val="0"/>
              </a:spcAft>
              <a:buNone/>
            </a:pPr>
            <a:r>
              <a:rPr lang="en-US" sz="1800" dirty="0">
                <a:effectLst/>
                <a:latin typeface="+mj-lt"/>
              </a:rPr>
              <a:t>Key steps in development process:</a:t>
            </a:r>
          </a:p>
          <a:p>
            <a:pPr marL="0" indent="0">
              <a:spcAft>
                <a:spcPts val="0"/>
              </a:spcAft>
              <a:buNone/>
            </a:pPr>
            <a:endParaRPr lang="en-US" sz="1800" dirty="0">
              <a:effectLst/>
              <a:latin typeface="+mj-lt"/>
            </a:endParaRPr>
          </a:p>
          <a:p>
            <a:pPr marL="0" indent="0">
              <a:spcAft>
                <a:spcPts val="0"/>
              </a:spcAft>
              <a:buNone/>
            </a:pPr>
            <a:r>
              <a:rPr lang="en-US" sz="1800" b="1" dirty="0">
                <a:effectLst/>
                <a:latin typeface="+mj-lt"/>
              </a:rPr>
              <a:t>Adopted county and Caltrans D4 plans*</a:t>
            </a:r>
            <a:r>
              <a:rPr lang="en-US" sz="1800" dirty="0">
                <a:effectLst/>
                <a:latin typeface="+mj-lt"/>
              </a:rPr>
              <a:t> </a:t>
            </a:r>
          </a:p>
          <a:p>
            <a:pPr lvl="1">
              <a:spcAft>
                <a:spcPts val="0"/>
              </a:spcAft>
            </a:pPr>
            <a:r>
              <a:rPr lang="en-US" sz="1400" dirty="0">
                <a:effectLst/>
                <a:latin typeface="+mj-lt"/>
              </a:rPr>
              <a:t>Analyze bike, pedestrian, and/or active transportation plans to see where regional bicycle infrastructure and high priority pedestrian improvement areas are located. </a:t>
            </a:r>
          </a:p>
          <a:p>
            <a:pPr lvl="1">
              <a:spcAft>
                <a:spcPts val="0"/>
              </a:spcAft>
            </a:pPr>
            <a:r>
              <a:rPr lang="en-US" sz="1400" dirty="0">
                <a:latin typeface="+mj-lt"/>
              </a:rPr>
              <a:t>Understand where regional bicycle infrastructure gaps are located. </a:t>
            </a:r>
          </a:p>
          <a:p>
            <a:pPr marL="0" indent="0">
              <a:spcAft>
                <a:spcPts val="0"/>
              </a:spcAft>
              <a:buNone/>
            </a:pPr>
            <a:r>
              <a:rPr lang="en-US" sz="1800" b="1" dirty="0">
                <a:effectLst/>
                <a:latin typeface="+mj-lt"/>
              </a:rPr>
              <a:t>Regional Bikeway Network (RBN)*</a:t>
            </a:r>
            <a:endParaRPr lang="en-US" sz="1800" b="1" dirty="0">
              <a:latin typeface="+mj-lt"/>
            </a:endParaRPr>
          </a:p>
          <a:p>
            <a:pPr lvl="1">
              <a:spcAft>
                <a:spcPts val="0"/>
              </a:spcAft>
            </a:pPr>
            <a:r>
              <a:rPr lang="en-US" sz="1400" dirty="0">
                <a:effectLst/>
                <a:latin typeface="+mj-lt"/>
              </a:rPr>
              <a:t>The RBN (and county plans) will serve as the backbone of the AT Network. </a:t>
            </a:r>
            <a:endParaRPr lang="en-US" sz="1400" b="1" dirty="0">
              <a:effectLst/>
              <a:latin typeface="+mj-lt"/>
            </a:endParaRPr>
          </a:p>
          <a:p>
            <a:pPr marL="0" indent="0">
              <a:spcAft>
                <a:spcPts val="0"/>
              </a:spcAft>
              <a:buNone/>
            </a:pPr>
            <a:r>
              <a:rPr lang="en-US" sz="1800" b="1" dirty="0">
                <a:effectLst/>
                <a:latin typeface="+mj-lt"/>
              </a:rPr>
              <a:t>Regional Planning Framework</a:t>
            </a:r>
          </a:p>
          <a:p>
            <a:pPr lvl="1">
              <a:spcAft>
                <a:spcPts val="0"/>
              </a:spcAft>
            </a:pPr>
            <a:r>
              <a:rPr lang="en-US" sz="1400" dirty="0">
                <a:effectLst/>
                <a:latin typeface="+mj-lt"/>
              </a:rPr>
              <a:t>Connect certain components of MTC’s mobility hub framework</a:t>
            </a:r>
          </a:p>
          <a:p>
            <a:pPr lvl="1">
              <a:spcAft>
                <a:spcPts val="0"/>
              </a:spcAft>
            </a:pPr>
            <a:r>
              <a:rPr lang="en-US" sz="1400" dirty="0">
                <a:latin typeface="+mj-lt"/>
              </a:rPr>
              <a:t>PDAs, Equity Priority Areas, etc.</a:t>
            </a:r>
          </a:p>
          <a:p>
            <a:pPr lvl="1">
              <a:spcAft>
                <a:spcPts val="0"/>
              </a:spcAft>
            </a:pPr>
            <a:r>
              <a:rPr lang="en-US" sz="1400" dirty="0">
                <a:latin typeface="+mj-lt"/>
              </a:rPr>
              <a:t>BATC network</a:t>
            </a:r>
          </a:p>
          <a:p>
            <a:pPr marL="0" indent="0">
              <a:spcAft>
                <a:spcPts val="0"/>
              </a:spcAft>
              <a:buNone/>
            </a:pPr>
            <a:r>
              <a:rPr lang="en-US" sz="1800" b="1" dirty="0">
                <a:effectLst/>
                <a:latin typeface="+mj-lt"/>
              </a:rPr>
              <a:t>Stakeholder Engagement</a:t>
            </a:r>
          </a:p>
          <a:p>
            <a:pPr lvl="1">
              <a:spcAft>
                <a:spcPts val="0"/>
              </a:spcAft>
            </a:pPr>
            <a:r>
              <a:rPr lang="en-US" sz="1400" dirty="0">
                <a:effectLst/>
                <a:latin typeface="+mj-lt"/>
              </a:rPr>
              <a:t>Will be used to establish and </a:t>
            </a:r>
            <a:r>
              <a:rPr lang="en-US" sz="1400" dirty="0">
                <a:latin typeface="+mj-lt"/>
              </a:rPr>
              <a:t>refine network criteria (Web map)</a:t>
            </a:r>
          </a:p>
          <a:p>
            <a:pPr lvl="1">
              <a:spcAft>
                <a:spcPts val="0"/>
              </a:spcAft>
            </a:pPr>
            <a:r>
              <a:rPr lang="en-US" sz="1400" dirty="0">
                <a:latin typeface="+mj-lt"/>
              </a:rPr>
              <a:t>Will help define the regional AT network and what constitutes a gap </a:t>
            </a:r>
            <a:r>
              <a:rPr lang="en-US" sz="1400" dirty="0">
                <a:effectLst/>
                <a:latin typeface="+mj-lt"/>
              </a:rPr>
              <a:t>for both bicycle and pedestrian networks.</a:t>
            </a:r>
          </a:p>
        </p:txBody>
      </p:sp>
      <p:sp>
        <p:nvSpPr>
          <p:cNvPr id="9" name="TextBox 8">
            <a:extLst>
              <a:ext uri="{FF2B5EF4-FFF2-40B4-BE49-F238E27FC236}">
                <a16:creationId xmlns:a16="http://schemas.microsoft.com/office/drawing/2014/main" id="{DF463B90-9885-4B2F-AD7F-0B8272F5B8DB}"/>
              </a:ext>
            </a:extLst>
          </p:cNvPr>
          <p:cNvSpPr txBox="1"/>
          <p:nvPr/>
        </p:nvSpPr>
        <p:spPr>
          <a:xfrm>
            <a:off x="444500" y="5722711"/>
            <a:ext cx="6096000" cy="307777"/>
          </a:xfrm>
          <a:prstGeom prst="rect">
            <a:avLst/>
          </a:prstGeom>
          <a:noFill/>
        </p:spPr>
        <p:txBody>
          <a:bodyPr wrap="square">
            <a:spAutoFit/>
          </a:bodyPr>
          <a:lstStyle/>
          <a:p>
            <a:pPr marL="0" indent="0">
              <a:spcAft>
                <a:spcPts val="0"/>
              </a:spcAft>
              <a:buNone/>
            </a:pPr>
            <a:r>
              <a:rPr lang="en-US" sz="1400" dirty="0">
                <a:solidFill>
                  <a:srgbClr val="3F3F3F"/>
                </a:solidFill>
                <a:latin typeface="+mj-lt"/>
              </a:rPr>
              <a:t>* Updated data is currently being collected by MTC GIS team</a:t>
            </a:r>
            <a:endParaRPr lang="en-US" sz="1400" dirty="0">
              <a:solidFill>
                <a:srgbClr val="3F3F3F"/>
              </a:solidFill>
              <a:effectLst/>
              <a:latin typeface="+mj-lt"/>
            </a:endParaRPr>
          </a:p>
        </p:txBody>
      </p:sp>
    </p:spTree>
    <p:extLst>
      <p:ext uri="{BB962C8B-B14F-4D97-AF65-F5344CB8AC3E}">
        <p14:creationId xmlns:p14="http://schemas.microsoft.com/office/powerpoint/2010/main" val="8124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1700-A1F1-44F6-A2DF-8E2515ABE054}"/>
              </a:ext>
            </a:extLst>
          </p:cNvPr>
          <p:cNvSpPr>
            <a:spLocks noGrp="1"/>
          </p:cNvSpPr>
          <p:nvPr>
            <p:ph type="title"/>
          </p:nvPr>
        </p:nvSpPr>
        <p:spPr/>
        <p:txBody>
          <a:bodyPr/>
          <a:lstStyle/>
          <a:p>
            <a:r>
              <a:rPr lang="en-US" dirty="0"/>
              <a:t>Network Criteria – Objectives</a:t>
            </a:r>
          </a:p>
        </p:txBody>
      </p:sp>
      <p:graphicFrame>
        <p:nvGraphicFramePr>
          <p:cNvPr id="13" name="Table 11">
            <a:extLst>
              <a:ext uri="{FF2B5EF4-FFF2-40B4-BE49-F238E27FC236}">
                <a16:creationId xmlns:a16="http://schemas.microsoft.com/office/drawing/2014/main" id="{8830A756-BB24-4F00-8B93-4A48BD637007}"/>
              </a:ext>
            </a:extLst>
          </p:cNvPr>
          <p:cNvGraphicFramePr>
            <a:graphicFrameLocks noGrp="1"/>
          </p:cNvGraphicFramePr>
          <p:nvPr/>
        </p:nvGraphicFramePr>
        <p:xfrm>
          <a:off x="812800" y="1869440"/>
          <a:ext cx="10947924" cy="3119120"/>
        </p:xfrm>
        <a:graphic>
          <a:graphicData uri="http://schemas.openxmlformats.org/drawingml/2006/table">
            <a:tbl>
              <a:tblPr firstRow="1" bandRow="1">
                <a:tableStyleId>{5C22544A-7EE6-4342-B048-85BDC9FD1C3A}</a:tableStyleId>
              </a:tblPr>
              <a:tblGrid>
                <a:gridCol w="2006600">
                  <a:extLst>
                    <a:ext uri="{9D8B030D-6E8A-4147-A177-3AD203B41FA5}">
                      <a16:colId xmlns:a16="http://schemas.microsoft.com/office/drawing/2014/main" val="1076238275"/>
                    </a:ext>
                  </a:extLst>
                </a:gridCol>
                <a:gridCol w="8941324">
                  <a:extLst>
                    <a:ext uri="{9D8B030D-6E8A-4147-A177-3AD203B41FA5}">
                      <a16:colId xmlns:a16="http://schemas.microsoft.com/office/drawing/2014/main" val="3772628579"/>
                    </a:ext>
                  </a:extLst>
                </a:gridCol>
              </a:tblGrid>
              <a:tr h="370840">
                <a:tc>
                  <a:txBody>
                    <a:bodyPr/>
                    <a:lstStyle/>
                    <a:p>
                      <a:r>
                        <a:rPr lang="en-US" dirty="0"/>
                        <a:t>Objective</a:t>
                      </a:r>
                    </a:p>
                  </a:txBody>
                  <a:tcPr/>
                </a:tc>
                <a:tc>
                  <a:txBody>
                    <a:bodyPr/>
                    <a:lstStyle/>
                    <a:p>
                      <a:r>
                        <a:rPr lang="en-US" dirty="0"/>
                        <a:t>Measure</a:t>
                      </a:r>
                    </a:p>
                  </a:txBody>
                  <a:tcPr/>
                </a:tc>
                <a:extLst>
                  <a:ext uri="{0D108BD9-81ED-4DB2-BD59-A6C34878D82A}">
                    <a16:rowId xmlns:a16="http://schemas.microsoft.com/office/drawing/2014/main" val="1203508965"/>
                  </a:ext>
                </a:extLst>
              </a:tr>
              <a:tr h="370840">
                <a:tc>
                  <a:txBody>
                    <a:bodyPr/>
                    <a:lstStyle/>
                    <a:p>
                      <a:pPr marL="0" indent="0">
                        <a:spcAft>
                          <a:spcPts val="0"/>
                        </a:spcAft>
                        <a:buNone/>
                      </a:pPr>
                      <a:r>
                        <a:rPr lang="en-US" sz="1800" b="1" kern="1200" dirty="0">
                          <a:solidFill>
                            <a:srgbClr val="000000"/>
                          </a:solidFill>
                          <a:effectLst/>
                          <a:latin typeface="+mj-lt"/>
                          <a:ea typeface="+mn-ea"/>
                          <a:cs typeface="+mn-cs"/>
                        </a:rPr>
                        <a:t>Regional Planning Framework</a:t>
                      </a:r>
                    </a:p>
                  </a:txBody>
                  <a:tcPr/>
                </a:tc>
                <a:tc>
                  <a:txBody>
                    <a:bodyPr/>
                    <a:lstStyle/>
                    <a:p>
                      <a:pPr marL="0" indent="0">
                        <a:spcAft>
                          <a:spcPts val="0"/>
                        </a:spcAft>
                        <a:buNone/>
                      </a:pPr>
                      <a:r>
                        <a:rPr lang="en-US" sz="1800" dirty="0">
                          <a:solidFill>
                            <a:srgbClr val="000000"/>
                          </a:solidFill>
                          <a:effectLst/>
                          <a:latin typeface="+mj-lt"/>
                        </a:rPr>
                        <a:t>Connect people to areas that will have future growth in housing, jobs, and transit over the next 30 years identified in the Bay Area Blueprint 2050 plan. </a:t>
                      </a:r>
                    </a:p>
                  </a:txBody>
                  <a:tcPr/>
                </a:tc>
                <a:extLst>
                  <a:ext uri="{0D108BD9-81ED-4DB2-BD59-A6C34878D82A}">
                    <a16:rowId xmlns:a16="http://schemas.microsoft.com/office/drawing/2014/main" val="3856444888"/>
                  </a:ext>
                </a:extLst>
              </a:tr>
              <a:tr h="370840">
                <a:tc>
                  <a:txBody>
                    <a:bodyPr/>
                    <a:lstStyle/>
                    <a:p>
                      <a:r>
                        <a:rPr lang="en-US" sz="1800" b="1" dirty="0">
                          <a:solidFill>
                            <a:srgbClr val="000000"/>
                          </a:solidFill>
                          <a:latin typeface="+mj-lt"/>
                        </a:rPr>
                        <a:t>Safety</a:t>
                      </a:r>
                    </a:p>
                  </a:txBody>
                  <a:tcPr/>
                </a:tc>
                <a:tc>
                  <a:txBody>
                    <a:bodyPr/>
                    <a:lstStyle/>
                    <a:p>
                      <a:pPr marL="0" indent="0">
                        <a:spcAft>
                          <a:spcPts val="0"/>
                        </a:spcAft>
                        <a:buNone/>
                      </a:pPr>
                      <a:r>
                        <a:rPr lang="en-US" sz="1800" kern="1200" dirty="0">
                          <a:solidFill>
                            <a:srgbClr val="000000"/>
                          </a:solidFill>
                          <a:effectLst/>
                          <a:latin typeface="+mj-lt"/>
                          <a:ea typeface="+mn-ea"/>
                          <a:cs typeface="+mn-cs"/>
                        </a:rPr>
                        <a:t>Create or maintain a safe environment for people walking, rolling, and riding a bike.  </a:t>
                      </a:r>
                    </a:p>
                  </a:txBody>
                  <a:tcPr/>
                </a:tc>
                <a:extLst>
                  <a:ext uri="{0D108BD9-81ED-4DB2-BD59-A6C34878D82A}">
                    <a16:rowId xmlns:a16="http://schemas.microsoft.com/office/drawing/2014/main" val="1623848129"/>
                  </a:ext>
                </a:extLst>
              </a:tr>
              <a:tr h="370840">
                <a:tc>
                  <a:txBody>
                    <a:bodyPr/>
                    <a:lstStyle/>
                    <a:p>
                      <a:r>
                        <a:rPr lang="en-US" sz="1800" b="1" dirty="0">
                          <a:solidFill>
                            <a:srgbClr val="000000"/>
                          </a:solidFill>
                          <a:latin typeface="+mj-lt"/>
                        </a:rPr>
                        <a:t>Equity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j-lt"/>
                        </a:rPr>
                        <a:t>Provide active transportation options to communities with the most vulnerable populations</a:t>
                      </a:r>
                      <a:r>
                        <a:rPr lang="en-US" sz="1800" dirty="0">
                          <a:solidFill>
                            <a:srgbClr val="000000"/>
                          </a:solidFill>
                          <a:latin typeface="+mj-lt"/>
                        </a:rPr>
                        <a:t> who may </a:t>
                      </a:r>
                      <a:r>
                        <a:rPr lang="en-US" sz="1800" dirty="0">
                          <a:solidFill>
                            <a:srgbClr val="000000"/>
                          </a:solidFill>
                          <a:effectLst/>
                          <a:latin typeface="+mj-lt"/>
                        </a:rPr>
                        <a:t>face higher levels of burden. </a:t>
                      </a:r>
                    </a:p>
                  </a:txBody>
                  <a:tcPr/>
                </a:tc>
                <a:extLst>
                  <a:ext uri="{0D108BD9-81ED-4DB2-BD59-A6C34878D82A}">
                    <a16:rowId xmlns:a16="http://schemas.microsoft.com/office/drawing/2014/main" val="2479860874"/>
                  </a:ext>
                </a:extLst>
              </a:tr>
              <a:tr h="370840">
                <a:tc>
                  <a:txBody>
                    <a:bodyPr/>
                    <a:lstStyle/>
                    <a:p>
                      <a:r>
                        <a:rPr lang="en-US" sz="1800" b="1" dirty="0">
                          <a:solidFill>
                            <a:srgbClr val="000000"/>
                          </a:solidFill>
                          <a:latin typeface="+mj-lt"/>
                        </a:rPr>
                        <a:t>Connections</a:t>
                      </a:r>
                    </a:p>
                  </a:txBody>
                  <a:tcPr/>
                </a:tc>
                <a:tc>
                  <a:txBody>
                    <a:bodyPr/>
                    <a:lstStyle/>
                    <a:p>
                      <a:pPr marL="0" indent="0">
                        <a:spcAft>
                          <a:spcPts val="0"/>
                        </a:spcAft>
                        <a:buNone/>
                      </a:pPr>
                      <a:r>
                        <a:rPr lang="en-US" sz="1800" kern="1200" dirty="0">
                          <a:solidFill>
                            <a:srgbClr val="000000"/>
                          </a:solidFill>
                          <a:effectLst/>
                          <a:latin typeface="+mj-lt"/>
                          <a:ea typeface="+mn-ea"/>
                          <a:cs typeface="+mn-cs"/>
                        </a:rPr>
                        <a:t>Provide connections to key regional destinations or corridors. </a:t>
                      </a:r>
                    </a:p>
                  </a:txBody>
                  <a:tcPr/>
                </a:tc>
                <a:extLst>
                  <a:ext uri="{0D108BD9-81ED-4DB2-BD59-A6C34878D82A}">
                    <a16:rowId xmlns:a16="http://schemas.microsoft.com/office/drawing/2014/main" val="3957131607"/>
                  </a:ext>
                </a:extLst>
              </a:tr>
              <a:tr h="370840">
                <a:tc>
                  <a:txBody>
                    <a:bodyPr/>
                    <a:lstStyle/>
                    <a:p>
                      <a:r>
                        <a:rPr lang="en-US" sz="1800" b="1" dirty="0">
                          <a:solidFill>
                            <a:srgbClr val="000000"/>
                          </a:solidFill>
                          <a:latin typeface="+mj-lt"/>
                        </a:rPr>
                        <a:t>Previous Planning Efforts</a:t>
                      </a:r>
                    </a:p>
                  </a:txBody>
                  <a:tcPr/>
                </a:tc>
                <a:tc>
                  <a:txBody>
                    <a:bodyPr/>
                    <a:lstStyle/>
                    <a:p>
                      <a:pPr marL="0" indent="0">
                        <a:spcAft>
                          <a:spcPts val="0"/>
                        </a:spcAft>
                        <a:buNone/>
                      </a:pPr>
                      <a:r>
                        <a:rPr lang="en-US" sz="1800" kern="1200" dirty="0">
                          <a:solidFill>
                            <a:srgbClr val="000000"/>
                          </a:solidFill>
                          <a:effectLst/>
                          <a:latin typeface="+mj-lt"/>
                          <a:ea typeface="+mn-ea"/>
                          <a:cs typeface="+mn-cs"/>
                        </a:rPr>
                        <a:t>Build upon regionally significant planned projects that have been identified through local and county planning efforts. </a:t>
                      </a:r>
                    </a:p>
                  </a:txBody>
                  <a:tcPr/>
                </a:tc>
                <a:extLst>
                  <a:ext uri="{0D108BD9-81ED-4DB2-BD59-A6C34878D82A}">
                    <a16:rowId xmlns:a16="http://schemas.microsoft.com/office/drawing/2014/main" val="91946899"/>
                  </a:ext>
                </a:extLst>
              </a:tr>
            </a:tbl>
          </a:graphicData>
        </a:graphic>
      </p:graphicFrame>
    </p:spTree>
    <p:extLst>
      <p:ext uri="{BB962C8B-B14F-4D97-AF65-F5344CB8AC3E}">
        <p14:creationId xmlns:p14="http://schemas.microsoft.com/office/powerpoint/2010/main" val="986528136"/>
      </p:ext>
    </p:extLst>
  </p:cSld>
  <p:clrMapOvr>
    <a:masterClrMapping/>
  </p:clrMapOvr>
</p:sld>
</file>

<file path=ppt/theme/theme1.xml><?xml version="1.0" encoding="utf-8"?>
<a:theme xmlns:a="http://schemas.openxmlformats.org/drawingml/2006/main" name="Planning for the Region_no agency">
  <a:themeElements>
    <a:clrScheme name="Climate 1">
      <a:dk1>
        <a:srgbClr val="000000"/>
      </a:dk1>
      <a:lt1>
        <a:srgbClr val="FFFFFF"/>
      </a:lt1>
      <a:dk2>
        <a:srgbClr val="17406D"/>
      </a:dk2>
      <a:lt2>
        <a:srgbClr val="DBEFF9"/>
      </a:lt2>
      <a:accent1>
        <a:srgbClr val="0F6FC6"/>
      </a:accent1>
      <a:accent2>
        <a:srgbClr val="B2B2B2"/>
      </a:accent2>
      <a:accent3>
        <a:srgbClr val="00D9E2"/>
      </a:accent3>
      <a:accent4>
        <a:srgbClr val="3CC4C6"/>
      </a:accent4>
      <a:accent5>
        <a:srgbClr val="9BCF2B"/>
      </a:accent5>
      <a:accent6>
        <a:srgbClr val="609A22"/>
      </a:accent6>
      <a:hlink>
        <a:srgbClr val="F49100"/>
      </a:hlink>
      <a:folHlink>
        <a:srgbClr val="FFD47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TC Planning Template w logo" id="{51C3E383-C582-4FF5-866B-A488ECF43947}" vid="{875466E0-2796-4D8B-8BCE-891C31A88C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ntity xmlns="5b46f00d-7ac4-4489-af6a-6504e45a6116">
      <Value>MTC</Value>
    </Entity>
    <Size_x0020_Format xmlns="5b46f00d-7ac4-4489-af6a-6504e45a6116">16x9 (Widescreen)</Size_x0020_Format>
    <Additional_x0020_Notes xmlns="5b46f00d-7ac4-4489-af6a-6504e45a61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7FCAFA5491784D9302A4D758E558AA" ma:contentTypeVersion="6" ma:contentTypeDescription="Create a new document." ma:contentTypeScope="" ma:versionID="fc68ecf0a19b2f27666e0c6ca3a85e3f">
  <xsd:schema xmlns:xsd="http://www.w3.org/2001/XMLSchema" xmlns:xs="http://www.w3.org/2001/XMLSchema" xmlns:p="http://schemas.microsoft.com/office/2006/metadata/properties" xmlns:ns2="5b46f00d-7ac4-4489-af6a-6504e45a6116" targetNamespace="http://schemas.microsoft.com/office/2006/metadata/properties" ma:root="true" ma:fieldsID="7fb4af66f61add455ad5765234bb8b74" ns2:_="">
    <xsd:import namespace="5b46f00d-7ac4-4489-af6a-6504e45a6116"/>
    <xsd:element name="properties">
      <xsd:complexType>
        <xsd:sequence>
          <xsd:element name="documentManagement">
            <xsd:complexType>
              <xsd:all>
                <xsd:element ref="ns2:Entity" minOccurs="0"/>
                <xsd:element ref="ns2:MediaServiceMetadata" minOccurs="0"/>
                <xsd:element ref="ns2:MediaServiceFastMetadata" minOccurs="0"/>
                <xsd:element ref="ns2:Size_x0020_Format" minOccurs="0"/>
                <xsd:element ref="ns2:Additional_x0020_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6f00d-7ac4-4489-af6a-6504e45a6116" elementFormDefault="qualified">
    <xsd:import namespace="http://schemas.microsoft.com/office/2006/documentManagement/types"/>
    <xsd:import namespace="http://schemas.microsoft.com/office/infopath/2007/PartnerControls"/>
    <xsd:element name="Entity" ma:index="8" nillable="true" ma:displayName="Unit(s)" ma:internalName="Entity" ma:requiredMultiChoice="true">
      <xsd:complexType>
        <xsd:complexContent>
          <xsd:extension base="dms:MultiChoice">
            <xsd:sequence>
              <xsd:element name="Value" maxOccurs="unbounded" minOccurs="0" nillable="true">
                <xsd:simpleType>
                  <xsd:restriction base="dms:Choice">
                    <xsd:enumeration value="ABAG"/>
                    <xsd:enumeration value="BAHA"/>
                    <xsd:enumeration value="BAMC"/>
                    <xsd:enumeration value="BATA"/>
                    <xsd:enumeration value="MTC"/>
                    <xsd:enumeration value="Project Specific"/>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Size_x0020_Format" ma:index="11" nillable="true" ma:displayName="Dimensions" ma:format="Dropdown" ma:internalName="Size_x0020_Format">
      <xsd:simpleType>
        <xsd:restriction base="dms:Choice">
          <xsd:enumeration value="4x3 (Traditional)"/>
          <xsd:enumeration value="16x9 (Widescreen)"/>
        </xsd:restriction>
      </xsd:simpleType>
    </xsd:element>
    <xsd:element name="Additional_x0020_Notes" ma:index="12" nillable="true" ma:displayName="Additional Notes" ma:format="Dropdown" ma:internalName="Additional_x0020_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5EF4B-60BF-4E12-950B-FBAE6E7F89DF}">
  <ds:schemaRefs>
    <ds:schemaRef ds:uri="http://schemas.microsoft.com/sharepoint/v3/contenttype/forms"/>
  </ds:schemaRefs>
</ds:datastoreItem>
</file>

<file path=customXml/itemProps2.xml><?xml version="1.0" encoding="utf-8"?>
<ds:datastoreItem xmlns:ds="http://schemas.openxmlformats.org/officeDocument/2006/customXml" ds:itemID="{A82A5AFC-3447-43D4-BAB0-7B7CACFDCF0E}">
  <ds:schemaRefs>
    <ds:schemaRef ds:uri="http://schemas.microsoft.com/office/2006/documentManagement/types"/>
    <ds:schemaRef ds:uri="http://schemas.microsoft.com/office/infopath/2007/PartnerControls"/>
    <ds:schemaRef ds:uri="5b46f00d-7ac4-4489-af6a-6504e45a6116"/>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2B8863B-F220-4D79-9278-823116812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6f00d-7ac4-4489-af6a-6504e45a6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Climate Program_SourceSans</Template>
  <TotalTime>14921</TotalTime>
  <Words>1567</Words>
  <Application>Microsoft Macintosh PowerPoint</Application>
  <PresentationFormat>Widescreen</PresentationFormat>
  <Paragraphs>180</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Avenir</vt:lpstr>
      <vt:lpstr>Avenir Next</vt:lpstr>
      <vt:lpstr>Avenir Next Demi Bold</vt:lpstr>
      <vt:lpstr>Avenir Next Medium</vt:lpstr>
      <vt:lpstr>Calibri</vt:lpstr>
      <vt:lpstr>Calibri Light</vt:lpstr>
      <vt:lpstr>Corbel</vt:lpstr>
      <vt:lpstr>Gotham Bold</vt:lpstr>
      <vt:lpstr>Gotham Book</vt:lpstr>
      <vt:lpstr>Roboto</vt:lpstr>
      <vt:lpstr>Wingdings</vt:lpstr>
      <vt:lpstr>Planning for the Region_no agency</vt:lpstr>
      <vt:lpstr>REGIONAL ACTIVE TRANSPORTATION PLAN</vt:lpstr>
      <vt:lpstr>AGENDA</vt:lpstr>
      <vt:lpstr>Plan Bay Area and the AT Plan</vt:lpstr>
      <vt:lpstr>AT Plan Scope </vt:lpstr>
      <vt:lpstr>AT Plan Timeline</vt:lpstr>
      <vt:lpstr>AT Plan Vision</vt:lpstr>
      <vt:lpstr>Complete Streets Policy Update</vt:lpstr>
      <vt:lpstr>Network Criteria - Development Process</vt:lpstr>
      <vt:lpstr>Network Criteria – Objectives</vt:lpstr>
      <vt:lpstr>AT Network Criteria Discussion</vt:lpstr>
      <vt:lpstr>Funding Assessment</vt:lpstr>
      <vt:lpstr>Survey Findings</vt:lpstr>
      <vt:lpstr>Next Steps:</vt:lpstr>
    </vt:vector>
  </TitlesOfParts>
  <Company>MTC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Stone</dc:creator>
  <cp:lastModifiedBy>Kara Oberg</cp:lastModifiedBy>
  <cp:revision>1636</cp:revision>
  <dcterms:created xsi:type="dcterms:W3CDTF">2015-12-10T00:23:41Z</dcterms:created>
  <dcterms:modified xsi:type="dcterms:W3CDTF">2021-09-08T17:18:37Z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0x010100A17FCAFA5491784D9302A4D758E558AA</vt:lpwstr>
  </property>
</Properties>
</file>