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handoutMasterIdLst>
    <p:handoutMasterId r:id="rId21"/>
  </p:handoutMasterIdLst>
  <p:sldIdLst>
    <p:sldId id="257" r:id="rId5"/>
    <p:sldId id="259" r:id="rId6"/>
    <p:sldId id="256" r:id="rId7"/>
    <p:sldId id="273" r:id="rId8"/>
    <p:sldId id="272" r:id="rId9"/>
    <p:sldId id="274" r:id="rId10"/>
    <p:sldId id="263" r:id="rId11"/>
    <p:sldId id="266" r:id="rId12"/>
    <p:sldId id="264" r:id="rId13"/>
    <p:sldId id="265" r:id="rId14"/>
    <p:sldId id="267" r:id="rId15"/>
    <p:sldId id="269" r:id="rId16"/>
    <p:sldId id="270" r:id="rId17"/>
    <p:sldId id="275"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0A1CC69-04CC-4113-8099-5F87A5A28E03}">
          <p14:sldIdLst>
            <p14:sldId id="257"/>
            <p14:sldId id="259"/>
            <p14:sldId id="256"/>
            <p14:sldId id="273"/>
            <p14:sldId id="272"/>
            <p14:sldId id="274"/>
            <p14:sldId id="263"/>
            <p14:sldId id="266"/>
            <p14:sldId id="264"/>
            <p14:sldId id="265"/>
            <p14:sldId id="267"/>
            <p14:sldId id="269"/>
            <p14:sldId id="270"/>
            <p14:sldId id="275"/>
            <p14:sldId id="271"/>
          </p14:sldIdLst>
        </p14:section>
      </p14:sectionLst>
    </p:ext>
    <p:ext uri="{EFAFB233-063F-42B5-8137-9DF3F51BA10A}">
      <p15:sldGuideLst xmlns:p15="http://schemas.microsoft.com/office/powerpoint/2012/main">
        <p15:guide id="1" orient="horz" pos="2160" userDrawn="1">
          <p15:clr>
            <a:srgbClr val="A4A3A4"/>
          </p15:clr>
        </p15:guide>
        <p15:guide id="2" pos="388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803003-78C9-E98A-8CAB-4D8DDF2E9ABA}" name="Manuel Avalos" initials="MA" userId="S::mavalos@bayareametro.gov::ef750c21-7db6-43cd-bfec-a906a45c0ef1" providerId="AD"/>
  <p188:author id="{4EACEB57-B7F2-36F7-4804-0A9BAF769919}" name="Manuel Avalos" initials="MA" userId="+Ocdi7keSmbHqzjsPv4jbAF+nMoOIWKwmocjZ/9uRU8=" providerId="None"/>
  <p188:author id="{7942DFB4-BB62-5A3D-8529-6E9415DDA14C}" name="Cheryl Chi" initials="CC" userId="buP91mRtcarpJJ/CT0ZDkbIN84fuEE1oOP/ub5fq28s="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ebecca Long" initials="RL" lastIdx="1" clrIdx="0">
    <p:extLst>
      <p:ext uri="{19B8F6BF-5375-455C-9EA6-DF929625EA0E}">
        <p15:presenceInfo xmlns:p15="http://schemas.microsoft.com/office/powerpoint/2012/main" userId="S-1-5-21-1449754972-757557918-409786592-13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060"/>
    <a:srgbClr val="6592A6"/>
    <a:srgbClr val="00FDFF"/>
    <a:srgbClr val="FFFFFF"/>
    <a:srgbClr val="73FDD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FD27B2-D0C2-41F4-89AB-990DD82B2AAF}" v="5" dt="2023-12-08T04:28:24.766"/>
    <p1510:client id="{0A4A443E-1A01-4D34-97B6-B418362474DB}" v="59" dt="2023-12-09T00:07:24.549"/>
    <p1510:client id="{0B9520D6-537F-4000-BA38-B3B887614DB9}" v="1847" dt="2023-12-05T01:06:46.604"/>
    <p1510:client id="{6E9B0113-DE2E-49FA-90E0-FF3975588405}" v="22" dt="2023-12-05T23:32:40.744"/>
    <p1510:client id="{9D04E644-BD6B-4052-8513-CDF8606C7E27}" v="32" dt="2023-12-05T01:01:25.794"/>
    <p1510:client id="{A6FB218D-FC5F-4471-8EA9-0A269F5795EC}" v="85" dt="2023-12-05T22:12:54.560"/>
    <p1510:client id="{AEBAB3F2-D3C9-49AA-926B-089A9FA0F912}" v="120" dt="2023-12-05T22:33:15.397"/>
    <p1510:client id="{C113CA45-6AE2-4C54-963A-E2681C8337F9}" v="39" dt="2023-12-12T20:39:04.083"/>
    <p1510:client id="{D870C088-F72C-4BA5-93CC-4833F5FDFACD}" v="35" dt="2023-12-13T18:21:44.260"/>
    <p1510:client id="{EE4821A7-6089-4FC5-901B-A2CD81E0B22C}" v="112" dt="2023-12-01T22:05:45.101"/>
    <p1510:client id="{F0E4BFFD-EDC1-418D-9E77-524BA8206A71}" v="530" dt="2023-12-08T04:08:38.5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00" autoAdjust="0"/>
    <p:restoredTop sz="71760" autoAdjust="0"/>
  </p:normalViewPr>
  <p:slideViewPr>
    <p:cSldViewPr snapToGrid="0" showGuides="1">
      <p:cViewPr varScale="1">
        <p:scale>
          <a:sx n="57" d="100"/>
          <a:sy n="57" d="100"/>
        </p:scale>
        <p:origin x="96" y="198"/>
      </p:cViewPr>
      <p:guideLst>
        <p:guide orient="horz" pos="2160"/>
        <p:guide pos="3888"/>
      </p:guideLst>
    </p:cSldViewPr>
  </p:slideViewPr>
  <p:notesTextViewPr>
    <p:cViewPr>
      <p:scale>
        <a:sx n="1" d="1"/>
        <a:sy n="1" d="1"/>
      </p:scale>
      <p:origin x="0" y="0"/>
    </p:cViewPr>
  </p:notesTextViewPr>
  <p:sorterViewPr>
    <p:cViewPr>
      <p:scale>
        <a:sx n="110" d="100"/>
        <a:sy n="110" d="100"/>
      </p:scale>
      <p:origin x="0" y="-8848"/>
    </p:cViewPr>
  </p:sorterViewPr>
  <p:notesViewPr>
    <p:cSldViewPr snapToGrid="0" showGuides="1">
      <p:cViewPr varScale="1">
        <p:scale>
          <a:sx n="73" d="100"/>
          <a:sy n="73" d="100"/>
        </p:scale>
        <p:origin x="402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ryl Chi" clId="Web-{D870C088-F72C-4BA5-93CC-4833F5FDFACD}"/>
    <pc:docChg chg="modSld">
      <pc:chgData name="Cheryl Chi" userId="" providerId="" clId="Web-{D870C088-F72C-4BA5-93CC-4833F5FDFACD}" dt="2023-12-13T18:21:44.275" v="41" actId="20577"/>
      <pc:docMkLst>
        <pc:docMk/>
      </pc:docMkLst>
      <pc:sldChg chg="modSp">
        <pc:chgData name="Cheryl Chi" userId="" providerId="" clId="Web-{D870C088-F72C-4BA5-93CC-4833F5FDFACD}" dt="2023-12-13T18:21:44.275" v="41" actId="20577"/>
        <pc:sldMkLst>
          <pc:docMk/>
          <pc:sldMk cId="1650879654" sldId="265"/>
        </pc:sldMkLst>
        <pc:spChg chg="mod">
          <ac:chgData name="Cheryl Chi" userId="" providerId="" clId="Web-{D870C088-F72C-4BA5-93CC-4833F5FDFACD}" dt="2023-12-13T18:21:44.275" v="41" actId="20577"/>
          <ac:spMkLst>
            <pc:docMk/>
            <pc:sldMk cId="1650879654" sldId="265"/>
            <ac:spMk id="3" creationId="{23E0D4AD-951B-7B7A-0F86-4EC9C4A43251}"/>
          </ac:spMkLst>
        </pc:spChg>
      </pc:sldChg>
      <pc:sldChg chg="modNotes">
        <pc:chgData name="Cheryl Chi" userId="" providerId="" clId="Web-{D870C088-F72C-4BA5-93CC-4833F5FDFACD}" dt="2023-12-12T21:10:30.231" v="5"/>
        <pc:sldMkLst>
          <pc:docMk/>
          <pc:sldMk cId="3496260062" sldId="272"/>
        </pc:sldMkLst>
      </pc:sldChg>
    </pc:docChg>
  </pc:docChgLst>
  <pc:docChgLst>
    <pc:chgData name="Cheryl Chi" clId="Web-{C113CA45-6AE2-4C54-963A-E2681C8337F9}"/>
    <pc:docChg chg="modSld">
      <pc:chgData name="Cheryl Chi" userId="" providerId="" clId="Web-{C113CA45-6AE2-4C54-963A-E2681C8337F9}" dt="2023-12-12T20:45:59.562" v="379"/>
      <pc:docMkLst>
        <pc:docMk/>
      </pc:docMkLst>
      <pc:sldChg chg="modNotes">
        <pc:chgData name="Cheryl Chi" userId="" providerId="" clId="Web-{C113CA45-6AE2-4C54-963A-E2681C8337F9}" dt="2023-12-12T20:33:27.153" v="33"/>
        <pc:sldMkLst>
          <pc:docMk/>
          <pc:sldMk cId="555335790" sldId="257"/>
        </pc:sldMkLst>
      </pc:sldChg>
      <pc:sldChg chg="modNotes">
        <pc:chgData name="Cheryl Chi" userId="" providerId="" clId="Web-{C113CA45-6AE2-4C54-963A-E2681C8337F9}" dt="2023-12-12T20:45:59.562" v="379"/>
        <pc:sldMkLst>
          <pc:docMk/>
          <pc:sldMk cId="1650879654" sldId="265"/>
        </pc:sldMkLst>
      </pc:sldChg>
      <pc:sldChg chg="addSp delSp modSp">
        <pc:chgData name="Cheryl Chi" userId="" providerId="" clId="Web-{C113CA45-6AE2-4C54-963A-E2681C8337F9}" dt="2023-12-12T20:39:04.083" v="65" actId="1076"/>
        <pc:sldMkLst>
          <pc:docMk/>
          <pc:sldMk cId="405057088" sldId="267"/>
        </pc:sldMkLst>
        <pc:spChg chg="mod">
          <ac:chgData name="Cheryl Chi" userId="" providerId="" clId="Web-{C113CA45-6AE2-4C54-963A-E2681C8337F9}" dt="2023-12-12T20:37:30.253" v="47" actId="1076"/>
          <ac:spMkLst>
            <pc:docMk/>
            <pc:sldMk cId="405057088" sldId="267"/>
            <ac:spMk id="4" creationId="{48A3BDC1-6769-724E-834D-E72436AE1734}"/>
          </ac:spMkLst>
        </pc:spChg>
        <pc:spChg chg="add del">
          <ac:chgData name="Cheryl Chi" userId="" providerId="" clId="Web-{C113CA45-6AE2-4C54-963A-E2681C8337F9}" dt="2023-12-12T20:38:22.879" v="52"/>
          <ac:spMkLst>
            <pc:docMk/>
            <pc:sldMk cId="405057088" sldId="267"/>
            <ac:spMk id="5" creationId="{69B2E949-D807-A9A9-915C-2D1EEAE19801}"/>
          </ac:spMkLst>
        </pc:spChg>
        <pc:spChg chg="add mod">
          <ac:chgData name="Cheryl Chi" userId="" providerId="" clId="Web-{C113CA45-6AE2-4C54-963A-E2681C8337F9}" dt="2023-12-12T20:38:59.317" v="64" actId="1076"/>
          <ac:spMkLst>
            <pc:docMk/>
            <pc:sldMk cId="405057088" sldId="267"/>
            <ac:spMk id="6" creationId="{66A25432-4FDE-DB8E-BEDC-44CFF2E71DC2}"/>
          </ac:spMkLst>
        </pc:spChg>
        <pc:picChg chg="add mod">
          <ac:chgData name="Cheryl Chi" userId="" providerId="" clId="Web-{C113CA45-6AE2-4C54-963A-E2681C8337F9}" dt="2023-12-12T20:39:04.083" v="65" actId="1076"/>
          <ac:picMkLst>
            <pc:docMk/>
            <pc:sldMk cId="405057088" sldId="267"/>
            <ac:picMk id="2" creationId="{2D109E8C-8BD4-B3CF-7D07-496BF2F408E7}"/>
          </ac:picMkLst>
        </pc:picChg>
        <pc:picChg chg="add del mod">
          <ac:chgData name="Cheryl Chi" userId="" providerId="" clId="Web-{C113CA45-6AE2-4C54-963A-E2681C8337F9}" dt="2023-12-12T20:37:40.831" v="50"/>
          <ac:picMkLst>
            <pc:docMk/>
            <pc:sldMk cId="405057088" sldId="267"/>
            <ac:picMk id="3" creationId="{D165A754-1A98-2B95-A010-6638614F66A5}"/>
          </ac:picMkLst>
        </pc:picChg>
      </pc:sldChg>
      <pc:sldChg chg="modSp">
        <pc:chgData name="Cheryl Chi" userId="" providerId="" clId="Web-{C113CA45-6AE2-4C54-963A-E2681C8337F9}" dt="2023-12-12T20:35:41.922" v="37" actId="20577"/>
        <pc:sldMkLst>
          <pc:docMk/>
          <pc:sldMk cId="257960800" sldId="269"/>
        </pc:sldMkLst>
        <pc:spChg chg="mod">
          <ac:chgData name="Cheryl Chi" userId="" providerId="" clId="Web-{C113CA45-6AE2-4C54-963A-E2681C8337F9}" dt="2023-12-12T20:35:41.922" v="37" actId="20577"/>
          <ac:spMkLst>
            <pc:docMk/>
            <pc:sldMk cId="257960800" sldId="269"/>
            <ac:spMk id="3" creationId="{23E0D4AD-951B-7B7A-0F86-4EC9C4A43251}"/>
          </ac:spMkLst>
        </pc:spChg>
      </pc:sldChg>
      <pc:sldChg chg="modSp">
        <pc:chgData name="Cheryl Chi" userId="" providerId="" clId="Web-{C113CA45-6AE2-4C54-963A-E2681C8337F9}" dt="2023-12-12T20:36:04.688" v="39" actId="20577"/>
        <pc:sldMkLst>
          <pc:docMk/>
          <pc:sldMk cId="1871226030" sldId="270"/>
        </pc:sldMkLst>
        <pc:spChg chg="mod">
          <ac:chgData name="Cheryl Chi" userId="" providerId="" clId="Web-{C113CA45-6AE2-4C54-963A-E2681C8337F9}" dt="2023-12-12T20:36:04.688" v="39" actId="20577"/>
          <ac:spMkLst>
            <pc:docMk/>
            <pc:sldMk cId="1871226030" sldId="270"/>
            <ac:spMk id="3" creationId="{23E0D4AD-951B-7B7A-0F86-4EC9C4A4325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BB92F5-6BDE-428C-87EA-24D83ED6E782}" type="doc">
      <dgm:prSet loTypeId="urn:microsoft.com/office/officeart/2005/8/layout/hChevron3" loCatId="process" qsTypeId="urn:microsoft.com/office/officeart/2005/8/quickstyle/simple1" qsCatId="simple" csTypeId="urn:microsoft.com/office/officeart/2005/8/colors/accent1_2" csCatId="accent1" phldr="1"/>
      <dgm:spPr/>
    </dgm:pt>
    <dgm:pt modelId="{45A14343-4635-4540-97A3-6B77203D8992}">
      <dgm:prSet phldrT="[Text]"/>
      <dgm:spPr/>
      <dgm:t>
        <a:bodyPr/>
        <a:lstStyle/>
        <a:p>
          <a:r>
            <a:rPr lang="en-US" dirty="0"/>
            <a:t>MTC Internal Review</a:t>
          </a:r>
        </a:p>
      </dgm:t>
    </dgm:pt>
    <dgm:pt modelId="{290650C5-F37A-43B1-862A-C0C5F08E0DDA}" type="parTrans" cxnId="{414FCD04-F0E8-42F1-8201-F804D96D1E90}">
      <dgm:prSet/>
      <dgm:spPr/>
      <dgm:t>
        <a:bodyPr/>
        <a:lstStyle/>
        <a:p>
          <a:endParaRPr lang="en-US"/>
        </a:p>
      </dgm:t>
    </dgm:pt>
    <dgm:pt modelId="{FA77DC06-3287-4A99-B103-14FDA9BACCCF}" type="sibTrans" cxnId="{414FCD04-F0E8-42F1-8201-F804D96D1E90}">
      <dgm:prSet/>
      <dgm:spPr/>
      <dgm:t>
        <a:bodyPr/>
        <a:lstStyle/>
        <a:p>
          <a:endParaRPr lang="en-US"/>
        </a:p>
      </dgm:t>
    </dgm:pt>
    <dgm:pt modelId="{791E0FE4-66CA-49C1-A044-CA9BD57FF90E}">
      <dgm:prSet phldrT="[Text]"/>
      <dgm:spPr/>
      <dgm:t>
        <a:bodyPr/>
        <a:lstStyle/>
        <a:p>
          <a:r>
            <a:rPr lang="en-US" dirty="0" err="1"/>
            <a:t>Docusign</a:t>
          </a:r>
          <a:endParaRPr lang="en-US" dirty="0"/>
        </a:p>
      </dgm:t>
    </dgm:pt>
    <dgm:pt modelId="{DD6FFD21-561B-44AF-B374-15E011FA194C}" type="parTrans" cxnId="{095577D5-6564-43D9-AFBF-B403B7ECDA25}">
      <dgm:prSet/>
      <dgm:spPr/>
      <dgm:t>
        <a:bodyPr/>
        <a:lstStyle/>
        <a:p>
          <a:endParaRPr lang="en-US"/>
        </a:p>
      </dgm:t>
    </dgm:pt>
    <dgm:pt modelId="{EEC6B1D3-D639-46A1-831E-8F7362242682}" type="sibTrans" cxnId="{095577D5-6564-43D9-AFBF-B403B7ECDA25}">
      <dgm:prSet/>
      <dgm:spPr/>
      <dgm:t>
        <a:bodyPr/>
        <a:lstStyle/>
        <a:p>
          <a:endParaRPr lang="en-US"/>
        </a:p>
      </dgm:t>
    </dgm:pt>
    <dgm:pt modelId="{416EE3FD-D06D-492F-938C-2003AB44C6E3}">
      <dgm:prSet phldrT="[Text]"/>
      <dgm:spPr/>
      <dgm:t>
        <a:bodyPr/>
        <a:lstStyle/>
        <a:p>
          <a:pPr rtl="0"/>
          <a:r>
            <a:rPr lang="en-US" dirty="0">
              <a:latin typeface="Arial" panose="020B0604020202020204"/>
            </a:rPr>
            <a:t>Fully Executed</a:t>
          </a:r>
          <a:endParaRPr lang="en-US" dirty="0"/>
        </a:p>
      </dgm:t>
      <dgm:extLst>
        <a:ext uri="{E40237B7-FDA0-4F09-8148-C483321AD2D9}">
          <dgm14:cNvPr xmlns:dgm14="http://schemas.microsoft.com/office/drawing/2010/diagram" id="0" name="" descr="There is a blue and green graphic describing the Master Funding Agreement process (review MFA, then provide contact information) alongside a parallel supplement process (finalize scope of work, schedule, and budget, then review and approve supplement). The two parallel processes then converge into one process that reads as follows: MTC internal review, Docusign, fully executed."/>
        </a:ext>
      </dgm:extLst>
    </dgm:pt>
    <dgm:pt modelId="{872A6966-6712-4A5F-B001-840A06590B72}" type="parTrans" cxnId="{0022F4FB-996F-4666-9999-F4BC56ACF91A}">
      <dgm:prSet/>
      <dgm:spPr/>
      <dgm:t>
        <a:bodyPr/>
        <a:lstStyle/>
        <a:p>
          <a:endParaRPr lang="en-US"/>
        </a:p>
      </dgm:t>
    </dgm:pt>
    <dgm:pt modelId="{C415E157-DAD9-42F7-8848-10EFC4B4DB8E}" type="sibTrans" cxnId="{0022F4FB-996F-4666-9999-F4BC56ACF91A}">
      <dgm:prSet/>
      <dgm:spPr/>
      <dgm:t>
        <a:bodyPr/>
        <a:lstStyle/>
        <a:p>
          <a:endParaRPr lang="en-US"/>
        </a:p>
      </dgm:t>
    </dgm:pt>
    <dgm:pt modelId="{DB7CA2E6-D470-4D14-8008-2AC10A375CA8}" type="pres">
      <dgm:prSet presAssocID="{D0BB92F5-6BDE-428C-87EA-24D83ED6E782}" presName="Name0" presStyleCnt="0">
        <dgm:presLayoutVars>
          <dgm:dir/>
          <dgm:resizeHandles val="exact"/>
        </dgm:presLayoutVars>
      </dgm:prSet>
      <dgm:spPr/>
    </dgm:pt>
    <dgm:pt modelId="{10EA3C06-0F68-4CCB-94BE-D3FE29915947}" type="pres">
      <dgm:prSet presAssocID="{45A14343-4635-4540-97A3-6B77203D8992}" presName="parTxOnly" presStyleLbl="node1" presStyleIdx="0" presStyleCnt="3">
        <dgm:presLayoutVars>
          <dgm:bulletEnabled val="1"/>
        </dgm:presLayoutVars>
      </dgm:prSet>
      <dgm:spPr/>
    </dgm:pt>
    <dgm:pt modelId="{15D4EF6D-E83E-4CA6-88EA-17E48069037A}" type="pres">
      <dgm:prSet presAssocID="{FA77DC06-3287-4A99-B103-14FDA9BACCCF}" presName="parSpace" presStyleCnt="0"/>
      <dgm:spPr/>
    </dgm:pt>
    <dgm:pt modelId="{5609E122-7FF0-4B65-9748-BA458CA8FF3E}" type="pres">
      <dgm:prSet presAssocID="{791E0FE4-66CA-49C1-A044-CA9BD57FF90E}" presName="parTxOnly" presStyleLbl="node1" presStyleIdx="1" presStyleCnt="3">
        <dgm:presLayoutVars>
          <dgm:bulletEnabled val="1"/>
        </dgm:presLayoutVars>
      </dgm:prSet>
      <dgm:spPr/>
    </dgm:pt>
    <dgm:pt modelId="{B97A4141-B1FE-4ABB-AB27-B46D4A28DE27}" type="pres">
      <dgm:prSet presAssocID="{EEC6B1D3-D639-46A1-831E-8F7362242682}" presName="parSpace" presStyleCnt="0"/>
      <dgm:spPr/>
    </dgm:pt>
    <dgm:pt modelId="{E4BD91F6-595D-45AE-BCAF-5446CC839520}" type="pres">
      <dgm:prSet presAssocID="{416EE3FD-D06D-492F-938C-2003AB44C6E3}" presName="parTxOnly" presStyleLbl="node1" presStyleIdx="2" presStyleCnt="3">
        <dgm:presLayoutVars>
          <dgm:bulletEnabled val="1"/>
        </dgm:presLayoutVars>
      </dgm:prSet>
      <dgm:spPr/>
    </dgm:pt>
  </dgm:ptLst>
  <dgm:cxnLst>
    <dgm:cxn modelId="{414FCD04-F0E8-42F1-8201-F804D96D1E90}" srcId="{D0BB92F5-6BDE-428C-87EA-24D83ED6E782}" destId="{45A14343-4635-4540-97A3-6B77203D8992}" srcOrd="0" destOrd="0" parTransId="{290650C5-F37A-43B1-862A-C0C5F08E0DDA}" sibTransId="{FA77DC06-3287-4A99-B103-14FDA9BACCCF}"/>
    <dgm:cxn modelId="{9A79FB51-96ED-47E3-A30F-572006CFFE2E}" type="presOf" srcId="{D0BB92F5-6BDE-428C-87EA-24D83ED6E782}" destId="{DB7CA2E6-D470-4D14-8008-2AC10A375CA8}" srcOrd="0" destOrd="0" presId="urn:microsoft.com/office/officeart/2005/8/layout/hChevron3"/>
    <dgm:cxn modelId="{78F4FC55-D6DC-4541-BB1E-DADF42ED7CCD}" type="presOf" srcId="{791E0FE4-66CA-49C1-A044-CA9BD57FF90E}" destId="{5609E122-7FF0-4B65-9748-BA458CA8FF3E}" srcOrd="0" destOrd="0" presId="urn:microsoft.com/office/officeart/2005/8/layout/hChevron3"/>
    <dgm:cxn modelId="{39B5A458-5619-427D-9BD7-68B97605C9DE}" type="presOf" srcId="{416EE3FD-D06D-492F-938C-2003AB44C6E3}" destId="{E4BD91F6-595D-45AE-BCAF-5446CC839520}" srcOrd="0" destOrd="0" presId="urn:microsoft.com/office/officeart/2005/8/layout/hChevron3"/>
    <dgm:cxn modelId="{4FEC46CC-BDEF-49F1-94EE-4F6FD178AA04}" type="presOf" srcId="{45A14343-4635-4540-97A3-6B77203D8992}" destId="{10EA3C06-0F68-4CCB-94BE-D3FE29915947}" srcOrd="0" destOrd="0" presId="urn:microsoft.com/office/officeart/2005/8/layout/hChevron3"/>
    <dgm:cxn modelId="{095577D5-6564-43D9-AFBF-B403B7ECDA25}" srcId="{D0BB92F5-6BDE-428C-87EA-24D83ED6E782}" destId="{791E0FE4-66CA-49C1-A044-CA9BD57FF90E}" srcOrd="1" destOrd="0" parTransId="{DD6FFD21-561B-44AF-B374-15E011FA194C}" sibTransId="{EEC6B1D3-D639-46A1-831E-8F7362242682}"/>
    <dgm:cxn modelId="{0022F4FB-996F-4666-9999-F4BC56ACF91A}" srcId="{D0BB92F5-6BDE-428C-87EA-24D83ED6E782}" destId="{416EE3FD-D06D-492F-938C-2003AB44C6E3}" srcOrd="2" destOrd="0" parTransId="{872A6966-6712-4A5F-B001-840A06590B72}" sibTransId="{C415E157-DAD9-42F7-8848-10EFC4B4DB8E}"/>
    <dgm:cxn modelId="{4A64DC61-936D-49D6-8829-BAF2C674BCC4}" type="presParOf" srcId="{DB7CA2E6-D470-4D14-8008-2AC10A375CA8}" destId="{10EA3C06-0F68-4CCB-94BE-D3FE29915947}" srcOrd="0" destOrd="0" presId="urn:microsoft.com/office/officeart/2005/8/layout/hChevron3"/>
    <dgm:cxn modelId="{B938E2D0-0607-43B2-BFDC-F9BFC2D51720}" type="presParOf" srcId="{DB7CA2E6-D470-4D14-8008-2AC10A375CA8}" destId="{15D4EF6D-E83E-4CA6-88EA-17E48069037A}" srcOrd="1" destOrd="0" presId="urn:microsoft.com/office/officeart/2005/8/layout/hChevron3"/>
    <dgm:cxn modelId="{1F64634C-E919-4BE1-A38B-8E4FD5C92CC4}" type="presParOf" srcId="{DB7CA2E6-D470-4D14-8008-2AC10A375CA8}" destId="{5609E122-7FF0-4B65-9748-BA458CA8FF3E}" srcOrd="2" destOrd="0" presId="urn:microsoft.com/office/officeart/2005/8/layout/hChevron3"/>
    <dgm:cxn modelId="{42254FE2-B099-4694-8FDD-A0F402D9ACCD}" type="presParOf" srcId="{DB7CA2E6-D470-4D14-8008-2AC10A375CA8}" destId="{B97A4141-B1FE-4ABB-AB27-B46D4A28DE27}" srcOrd="3" destOrd="0" presId="urn:microsoft.com/office/officeart/2005/8/layout/hChevron3"/>
    <dgm:cxn modelId="{452D4533-D42D-4AEA-B4B0-1A959D7B4083}" type="presParOf" srcId="{DB7CA2E6-D470-4D14-8008-2AC10A375CA8}" destId="{E4BD91F6-595D-45AE-BCAF-5446CC839520}"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BB92F5-6BDE-428C-87EA-24D83ED6E782}" type="doc">
      <dgm:prSet loTypeId="urn:microsoft.com/office/officeart/2005/8/layout/hChevron3" loCatId="process" qsTypeId="urn:microsoft.com/office/officeart/2005/8/quickstyle/simple1" qsCatId="simple" csTypeId="urn:microsoft.com/office/officeart/2005/8/colors/accent2_2" csCatId="accent2" phldr="1"/>
      <dgm:spPr/>
    </dgm:pt>
    <dgm:pt modelId="{45A14343-4635-4540-97A3-6B77203D8992}">
      <dgm:prSet phldrT="[Text]"/>
      <dgm:spPr/>
      <dgm:t>
        <a:bodyPr/>
        <a:lstStyle/>
        <a:p>
          <a:r>
            <a:rPr lang="en-US" dirty="0">
              <a:solidFill>
                <a:schemeClr val="tx1"/>
              </a:solidFill>
              <a:latin typeface="Arial" panose="020B0604020202020204"/>
            </a:rPr>
            <a:t>Review</a:t>
          </a:r>
          <a:r>
            <a:rPr lang="en-US" dirty="0">
              <a:solidFill>
                <a:schemeClr val="tx1"/>
              </a:solidFill>
            </a:rPr>
            <a:t> MFA</a:t>
          </a:r>
        </a:p>
      </dgm:t>
    </dgm:pt>
    <dgm:pt modelId="{290650C5-F37A-43B1-862A-C0C5F08E0DDA}" type="parTrans" cxnId="{414FCD04-F0E8-42F1-8201-F804D96D1E90}">
      <dgm:prSet/>
      <dgm:spPr/>
      <dgm:t>
        <a:bodyPr/>
        <a:lstStyle/>
        <a:p>
          <a:endParaRPr lang="en-US">
            <a:solidFill>
              <a:schemeClr val="tx1"/>
            </a:solidFill>
          </a:endParaRPr>
        </a:p>
      </dgm:t>
    </dgm:pt>
    <dgm:pt modelId="{FA77DC06-3287-4A99-B103-14FDA9BACCCF}" type="sibTrans" cxnId="{414FCD04-F0E8-42F1-8201-F804D96D1E90}">
      <dgm:prSet/>
      <dgm:spPr/>
      <dgm:t>
        <a:bodyPr/>
        <a:lstStyle/>
        <a:p>
          <a:endParaRPr lang="en-US">
            <a:solidFill>
              <a:schemeClr val="tx1"/>
            </a:solidFill>
          </a:endParaRPr>
        </a:p>
      </dgm:t>
    </dgm:pt>
    <dgm:pt modelId="{791E0FE4-66CA-49C1-A044-CA9BD57FF90E}">
      <dgm:prSet phldrT="[Text]"/>
      <dgm:spPr/>
      <dgm:t>
        <a:bodyPr/>
        <a:lstStyle/>
        <a:p>
          <a:pPr rtl="0"/>
          <a:r>
            <a:rPr lang="en-US" dirty="0">
              <a:solidFill>
                <a:schemeClr val="tx1"/>
              </a:solidFill>
              <a:latin typeface="Arial" panose="020B0604020202020204"/>
            </a:rPr>
            <a:t>Provide contact information</a:t>
          </a:r>
          <a:endParaRPr lang="en-US" dirty="0">
            <a:solidFill>
              <a:schemeClr val="tx1"/>
            </a:solidFill>
          </a:endParaRPr>
        </a:p>
      </dgm:t>
    </dgm:pt>
    <dgm:pt modelId="{DD6FFD21-561B-44AF-B374-15E011FA194C}" type="parTrans" cxnId="{095577D5-6564-43D9-AFBF-B403B7ECDA25}">
      <dgm:prSet/>
      <dgm:spPr/>
      <dgm:t>
        <a:bodyPr/>
        <a:lstStyle/>
        <a:p>
          <a:endParaRPr lang="en-US">
            <a:solidFill>
              <a:schemeClr val="tx1"/>
            </a:solidFill>
          </a:endParaRPr>
        </a:p>
      </dgm:t>
    </dgm:pt>
    <dgm:pt modelId="{EEC6B1D3-D639-46A1-831E-8F7362242682}" type="sibTrans" cxnId="{095577D5-6564-43D9-AFBF-B403B7ECDA25}">
      <dgm:prSet/>
      <dgm:spPr/>
      <dgm:t>
        <a:bodyPr/>
        <a:lstStyle/>
        <a:p>
          <a:endParaRPr lang="en-US">
            <a:solidFill>
              <a:schemeClr val="tx1"/>
            </a:solidFill>
          </a:endParaRPr>
        </a:p>
      </dgm:t>
    </dgm:pt>
    <dgm:pt modelId="{DB7CA2E6-D470-4D14-8008-2AC10A375CA8}" type="pres">
      <dgm:prSet presAssocID="{D0BB92F5-6BDE-428C-87EA-24D83ED6E782}" presName="Name0" presStyleCnt="0">
        <dgm:presLayoutVars>
          <dgm:dir/>
          <dgm:resizeHandles val="exact"/>
        </dgm:presLayoutVars>
      </dgm:prSet>
      <dgm:spPr/>
    </dgm:pt>
    <dgm:pt modelId="{10EA3C06-0F68-4CCB-94BE-D3FE29915947}" type="pres">
      <dgm:prSet presAssocID="{45A14343-4635-4540-97A3-6B77203D8992}" presName="parTxOnly" presStyleLbl="node1" presStyleIdx="0" presStyleCnt="2">
        <dgm:presLayoutVars>
          <dgm:bulletEnabled val="1"/>
        </dgm:presLayoutVars>
      </dgm:prSet>
      <dgm:spPr/>
    </dgm:pt>
    <dgm:pt modelId="{15D4EF6D-E83E-4CA6-88EA-17E48069037A}" type="pres">
      <dgm:prSet presAssocID="{FA77DC06-3287-4A99-B103-14FDA9BACCCF}" presName="parSpace" presStyleCnt="0"/>
      <dgm:spPr/>
    </dgm:pt>
    <dgm:pt modelId="{5609E122-7FF0-4B65-9748-BA458CA8FF3E}" type="pres">
      <dgm:prSet presAssocID="{791E0FE4-66CA-49C1-A044-CA9BD57FF90E}" presName="parTxOnly" presStyleLbl="node1" presStyleIdx="1" presStyleCnt="2">
        <dgm:presLayoutVars>
          <dgm:bulletEnabled val="1"/>
        </dgm:presLayoutVars>
      </dgm:prSet>
      <dgm:spPr/>
    </dgm:pt>
  </dgm:ptLst>
  <dgm:cxnLst>
    <dgm:cxn modelId="{414FCD04-F0E8-42F1-8201-F804D96D1E90}" srcId="{D0BB92F5-6BDE-428C-87EA-24D83ED6E782}" destId="{45A14343-4635-4540-97A3-6B77203D8992}" srcOrd="0" destOrd="0" parTransId="{290650C5-F37A-43B1-862A-C0C5F08E0DDA}" sibTransId="{FA77DC06-3287-4A99-B103-14FDA9BACCCF}"/>
    <dgm:cxn modelId="{7086F74A-66B6-4C93-BF9E-BC9B48250DDE}" type="presOf" srcId="{45A14343-4635-4540-97A3-6B77203D8992}" destId="{10EA3C06-0F68-4CCB-94BE-D3FE29915947}" srcOrd="0" destOrd="0" presId="urn:microsoft.com/office/officeart/2005/8/layout/hChevron3"/>
    <dgm:cxn modelId="{9A79FB51-96ED-47E3-A30F-572006CFFE2E}" type="presOf" srcId="{D0BB92F5-6BDE-428C-87EA-24D83ED6E782}" destId="{DB7CA2E6-D470-4D14-8008-2AC10A375CA8}" srcOrd="0" destOrd="0" presId="urn:microsoft.com/office/officeart/2005/8/layout/hChevron3"/>
    <dgm:cxn modelId="{B4F66AC6-6225-4920-8F69-632F49789508}" type="presOf" srcId="{791E0FE4-66CA-49C1-A044-CA9BD57FF90E}" destId="{5609E122-7FF0-4B65-9748-BA458CA8FF3E}" srcOrd="0" destOrd="0" presId="urn:microsoft.com/office/officeart/2005/8/layout/hChevron3"/>
    <dgm:cxn modelId="{095577D5-6564-43D9-AFBF-B403B7ECDA25}" srcId="{D0BB92F5-6BDE-428C-87EA-24D83ED6E782}" destId="{791E0FE4-66CA-49C1-A044-CA9BD57FF90E}" srcOrd="1" destOrd="0" parTransId="{DD6FFD21-561B-44AF-B374-15E011FA194C}" sibTransId="{EEC6B1D3-D639-46A1-831E-8F7362242682}"/>
    <dgm:cxn modelId="{E93485BE-2CAF-4BEF-894E-A1D7D18FF0FE}" type="presParOf" srcId="{DB7CA2E6-D470-4D14-8008-2AC10A375CA8}" destId="{10EA3C06-0F68-4CCB-94BE-D3FE29915947}" srcOrd="0" destOrd="0" presId="urn:microsoft.com/office/officeart/2005/8/layout/hChevron3"/>
    <dgm:cxn modelId="{530CBC13-4D22-4BB3-BB73-49607E99F996}" type="presParOf" srcId="{DB7CA2E6-D470-4D14-8008-2AC10A375CA8}" destId="{15D4EF6D-E83E-4CA6-88EA-17E48069037A}" srcOrd="1" destOrd="0" presId="urn:microsoft.com/office/officeart/2005/8/layout/hChevron3"/>
    <dgm:cxn modelId="{DF385CB0-DA69-4B13-BB2E-3928B563AF55}" type="presParOf" srcId="{DB7CA2E6-D470-4D14-8008-2AC10A375CA8}" destId="{5609E122-7FF0-4B65-9748-BA458CA8FF3E}" srcOrd="2"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BB92F5-6BDE-428C-87EA-24D83ED6E782}" type="doc">
      <dgm:prSet loTypeId="urn:microsoft.com/office/officeart/2005/8/layout/hChevron3" loCatId="process" qsTypeId="urn:microsoft.com/office/officeart/2005/8/quickstyle/simple1" qsCatId="simple" csTypeId="urn:microsoft.com/office/officeart/2005/8/colors/accent4_2" csCatId="accent4" phldr="1"/>
      <dgm:spPr/>
    </dgm:pt>
    <dgm:pt modelId="{791E0FE4-66CA-49C1-A044-CA9BD57FF90E}">
      <dgm:prSet phldrT="[Text]"/>
      <dgm:spPr/>
      <dgm:t>
        <a:bodyPr/>
        <a:lstStyle/>
        <a:p>
          <a:r>
            <a:rPr lang="en-US" dirty="0">
              <a:solidFill>
                <a:schemeClr val="tx1"/>
              </a:solidFill>
            </a:rPr>
            <a:t>Finalize SOW, Schedule, &amp; Budget</a:t>
          </a:r>
        </a:p>
      </dgm:t>
    </dgm:pt>
    <dgm:pt modelId="{DD6FFD21-561B-44AF-B374-15E011FA194C}" type="parTrans" cxnId="{095577D5-6564-43D9-AFBF-B403B7ECDA25}">
      <dgm:prSet/>
      <dgm:spPr/>
      <dgm:t>
        <a:bodyPr/>
        <a:lstStyle/>
        <a:p>
          <a:endParaRPr lang="en-US">
            <a:solidFill>
              <a:schemeClr val="tx1"/>
            </a:solidFill>
          </a:endParaRPr>
        </a:p>
      </dgm:t>
    </dgm:pt>
    <dgm:pt modelId="{EEC6B1D3-D639-46A1-831E-8F7362242682}" type="sibTrans" cxnId="{095577D5-6564-43D9-AFBF-B403B7ECDA25}">
      <dgm:prSet/>
      <dgm:spPr/>
      <dgm:t>
        <a:bodyPr/>
        <a:lstStyle/>
        <a:p>
          <a:endParaRPr lang="en-US">
            <a:solidFill>
              <a:schemeClr val="tx1"/>
            </a:solidFill>
          </a:endParaRPr>
        </a:p>
      </dgm:t>
    </dgm:pt>
    <dgm:pt modelId="{416EE3FD-D06D-492F-938C-2003AB44C6E3}">
      <dgm:prSet phldrT="[Text]"/>
      <dgm:spPr/>
      <dgm:t>
        <a:bodyPr/>
        <a:lstStyle/>
        <a:p>
          <a:pPr rtl="0"/>
          <a:r>
            <a:rPr lang="en-US" dirty="0">
              <a:solidFill>
                <a:schemeClr val="tx1"/>
              </a:solidFill>
            </a:rPr>
            <a:t>Review </a:t>
          </a:r>
          <a:r>
            <a:rPr lang="en-US" dirty="0">
              <a:solidFill>
                <a:schemeClr val="tx1"/>
              </a:solidFill>
              <a:latin typeface="Arial" panose="020B0604020202020204"/>
            </a:rPr>
            <a:t>and approve</a:t>
          </a:r>
          <a:r>
            <a:rPr lang="en-US" dirty="0">
              <a:solidFill>
                <a:schemeClr val="tx1"/>
              </a:solidFill>
            </a:rPr>
            <a:t> supplement</a:t>
          </a:r>
        </a:p>
      </dgm:t>
    </dgm:pt>
    <dgm:pt modelId="{872A6966-6712-4A5F-B001-840A06590B72}" type="parTrans" cxnId="{0022F4FB-996F-4666-9999-F4BC56ACF91A}">
      <dgm:prSet/>
      <dgm:spPr/>
      <dgm:t>
        <a:bodyPr/>
        <a:lstStyle/>
        <a:p>
          <a:endParaRPr lang="en-US">
            <a:solidFill>
              <a:schemeClr val="tx1"/>
            </a:solidFill>
          </a:endParaRPr>
        </a:p>
      </dgm:t>
    </dgm:pt>
    <dgm:pt modelId="{C415E157-DAD9-42F7-8848-10EFC4B4DB8E}" type="sibTrans" cxnId="{0022F4FB-996F-4666-9999-F4BC56ACF91A}">
      <dgm:prSet/>
      <dgm:spPr/>
      <dgm:t>
        <a:bodyPr/>
        <a:lstStyle/>
        <a:p>
          <a:endParaRPr lang="en-US">
            <a:solidFill>
              <a:schemeClr val="tx1"/>
            </a:solidFill>
          </a:endParaRPr>
        </a:p>
      </dgm:t>
    </dgm:pt>
    <dgm:pt modelId="{DB7CA2E6-D470-4D14-8008-2AC10A375CA8}" type="pres">
      <dgm:prSet presAssocID="{D0BB92F5-6BDE-428C-87EA-24D83ED6E782}" presName="Name0" presStyleCnt="0">
        <dgm:presLayoutVars>
          <dgm:dir/>
          <dgm:resizeHandles val="exact"/>
        </dgm:presLayoutVars>
      </dgm:prSet>
      <dgm:spPr/>
    </dgm:pt>
    <dgm:pt modelId="{5609E122-7FF0-4B65-9748-BA458CA8FF3E}" type="pres">
      <dgm:prSet presAssocID="{791E0FE4-66CA-49C1-A044-CA9BD57FF90E}" presName="parTxOnly" presStyleLbl="node1" presStyleIdx="0" presStyleCnt="2">
        <dgm:presLayoutVars>
          <dgm:bulletEnabled val="1"/>
        </dgm:presLayoutVars>
      </dgm:prSet>
      <dgm:spPr/>
    </dgm:pt>
    <dgm:pt modelId="{B97A4141-B1FE-4ABB-AB27-B46D4A28DE27}" type="pres">
      <dgm:prSet presAssocID="{EEC6B1D3-D639-46A1-831E-8F7362242682}" presName="parSpace" presStyleCnt="0"/>
      <dgm:spPr/>
    </dgm:pt>
    <dgm:pt modelId="{E4BD91F6-595D-45AE-BCAF-5446CC839520}" type="pres">
      <dgm:prSet presAssocID="{416EE3FD-D06D-492F-938C-2003AB44C6E3}" presName="parTxOnly" presStyleLbl="node1" presStyleIdx="1" presStyleCnt="2">
        <dgm:presLayoutVars>
          <dgm:bulletEnabled val="1"/>
        </dgm:presLayoutVars>
      </dgm:prSet>
      <dgm:spPr/>
    </dgm:pt>
  </dgm:ptLst>
  <dgm:cxnLst>
    <dgm:cxn modelId="{9A79FB51-96ED-47E3-A30F-572006CFFE2E}" type="presOf" srcId="{D0BB92F5-6BDE-428C-87EA-24D83ED6E782}" destId="{DB7CA2E6-D470-4D14-8008-2AC10A375CA8}" srcOrd="0" destOrd="0" presId="urn:microsoft.com/office/officeart/2005/8/layout/hChevron3"/>
    <dgm:cxn modelId="{079269C0-88D0-4FED-803E-EE0FA2F4669E}" type="presOf" srcId="{416EE3FD-D06D-492F-938C-2003AB44C6E3}" destId="{E4BD91F6-595D-45AE-BCAF-5446CC839520}" srcOrd="0" destOrd="0" presId="urn:microsoft.com/office/officeart/2005/8/layout/hChevron3"/>
    <dgm:cxn modelId="{B4F66AC6-6225-4920-8F69-632F49789508}" type="presOf" srcId="{791E0FE4-66CA-49C1-A044-CA9BD57FF90E}" destId="{5609E122-7FF0-4B65-9748-BA458CA8FF3E}" srcOrd="0" destOrd="0" presId="urn:microsoft.com/office/officeart/2005/8/layout/hChevron3"/>
    <dgm:cxn modelId="{095577D5-6564-43D9-AFBF-B403B7ECDA25}" srcId="{D0BB92F5-6BDE-428C-87EA-24D83ED6E782}" destId="{791E0FE4-66CA-49C1-A044-CA9BD57FF90E}" srcOrd="0" destOrd="0" parTransId="{DD6FFD21-561B-44AF-B374-15E011FA194C}" sibTransId="{EEC6B1D3-D639-46A1-831E-8F7362242682}"/>
    <dgm:cxn modelId="{0022F4FB-996F-4666-9999-F4BC56ACF91A}" srcId="{D0BB92F5-6BDE-428C-87EA-24D83ED6E782}" destId="{416EE3FD-D06D-492F-938C-2003AB44C6E3}" srcOrd="1" destOrd="0" parTransId="{872A6966-6712-4A5F-B001-840A06590B72}" sibTransId="{C415E157-DAD9-42F7-8848-10EFC4B4DB8E}"/>
    <dgm:cxn modelId="{DF385CB0-DA69-4B13-BB2E-3928B563AF55}" type="presParOf" srcId="{DB7CA2E6-D470-4D14-8008-2AC10A375CA8}" destId="{5609E122-7FF0-4B65-9748-BA458CA8FF3E}" srcOrd="0" destOrd="0" presId="urn:microsoft.com/office/officeart/2005/8/layout/hChevron3"/>
    <dgm:cxn modelId="{5BA16299-31F1-4C0F-91F1-6C24B5603E8E}" type="presParOf" srcId="{DB7CA2E6-D470-4D14-8008-2AC10A375CA8}" destId="{B97A4141-B1FE-4ABB-AB27-B46D4A28DE27}" srcOrd="1" destOrd="0" presId="urn:microsoft.com/office/officeart/2005/8/layout/hChevron3"/>
    <dgm:cxn modelId="{BB8E24FC-C34E-48E4-9CFB-56A39A329CFF}" type="presParOf" srcId="{DB7CA2E6-D470-4D14-8008-2AC10A375CA8}" destId="{E4BD91F6-595D-45AE-BCAF-5446CC839520}" srcOrd="2" destOrd="0" presId="urn:microsoft.com/office/officeart/2005/8/layout/hChevron3"/>
  </dgm:cxnLst>
  <dgm:bg>
    <a:noFill/>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BB92F5-6BDE-428C-87EA-24D83ED6E782}" type="doc">
      <dgm:prSet loTypeId="urn:microsoft.com/office/officeart/2005/8/layout/hChevron3" loCatId="process" qsTypeId="urn:microsoft.com/office/officeart/2005/8/quickstyle/simple1" qsCatId="simple" csTypeId="urn:microsoft.com/office/officeart/2005/8/colors/accent1_2" csCatId="accent1" phldr="1"/>
      <dgm:spPr/>
    </dgm:pt>
    <dgm:pt modelId="{45A14343-4635-4540-97A3-6B77203D8992}">
      <dgm:prSet phldrT="[Text]" phldr="0"/>
      <dgm:spPr/>
      <dgm:t>
        <a:bodyPr/>
        <a:lstStyle/>
        <a:p>
          <a:r>
            <a:rPr lang="en-US" dirty="0">
              <a:latin typeface="Arial" panose="020B0604020202020204"/>
            </a:rPr>
            <a:t>FHWA</a:t>
          </a:r>
          <a:endParaRPr lang="en-US" dirty="0"/>
        </a:p>
      </dgm:t>
    </dgm:pt>
    <dgm:pt modelId="{290650C5-F37A-43B1-862A-C0C5F08E0DDA}" type="parTrans" cxnId="{414FCD04-F0E8-42F1-8201-F804D96D1E90}">
      <dgm:prSet/>
      <dgm:spPr/>
      <dgm:t>
        <a:bodyPr/>
        <a:lstStyle/>
        <a:p>
          <a:endParaRPr lang="en-US"/>
        </a:p>
      </dgm:t>
    </dgm:pt>
    <dgm:pt modelId="{FA77DC06-3287-4A99-B103-14FDA9BACCCF}" type="sibTrans" cxnId="{414FCD04-F0E8-42F1-8201-F804D96D1E90}">
      <dgm:prSet/>
      <dgm:spPr/>
      <dgm:t>
        <a:bodyPr/>
        <a:lstStyle/>
        <a:p>
          <a:endParaRPr lang="en-US"/>
        </a:p>
      </dgm:t>
    </dgm:pt>
    <dgm:pt modelId="{791E0FE4-66CA-49C1-A044-CA9BD57FF90E}">
      <dgm:prSet phldrT="[Text]"/>
      <dgm:spPr/>
      <dgm:t>
        <a:bodyPr/>
        <a:lstStyle/>
        <a:p>
          <a:r>
            <a:rPr lang="en-US" dirty="0"/>
            <a:t>Caltrans</a:t>
          </a:r>
        </a:p>
      </dgm:t>
    </dgm:pt>
    <dgm:pt modelId="{DD6FFD21-561B-44AF-B374-15E011FA194C}" type="parTrans" cxnId="{095577D5-6564-43D9-AFBF-B403B7ECDA25}">
      <dgm:prSet/>
      <dgm:spPr/>
      <dgm:t>
        <a:bodyPr/>
        <a:lstStyle/>
        <a:p>
          <a:endParaRPr lang="en-US"/>
        </a:p>
      </dgm:t>
    </dgm:pt>
    <dgm:pt modelId="{EEC6B1D3-D639-46A1-831E-8F7362242682}" type="sibTrans" cxnId="{095577D5-6564-43D9-AFBF-B403B7ECDA25}">
      <dgm:prSet/>
      <dgm:spPr/>
      <dgm:t>
        <a:bodyPr/>
        <a:lstStyle/>
        <a:p>
          <a:endParaRPr lang="en-US"/>
        </a:p>
      </dgm:t>
    </dgm:pt>
    <dgm:pt modelId="{416EE3FD-D06D-492F-938C-2003AB44C6E3}">
      <dgm:prSet phldrT="[Text]"/>
      <dgm:spPr/>
      <dgm:t>
        <a:bodyPr/>
        <a:lstStyle/>
        <a:p>
          <a:r>
            <a:rPr lang="en-US" dirty="0">
              <a:latin typeface="Arial" panose="020B0604020202020204"/>
            </a:rPr>
            <a:t>MTC</a:t>
          </a:r>
          <a:endParaRPr lang="en-US" dirty="0"/>
        </a:p>
      </dgm:t>
    </dgm:pt>
    <dgm:pt modelId="{872A6966-6712-4A5F-B001-840A06590B72}" type="parTrans" cxnId="{0022F4FB-996F-4666-9999-F4BC56ACF91A}">
      <dgm:prSet/>
      <dgm:spPr/>
      <dgm:t>
        <a:bodyPr/>
        <a:lstStyle/>
        <a:p>
          <a:endParaRPr lang="en-US"/>
        </a:p>
      </dgm:t>
    </dgm:pt>
    <dgm:pt modelId="{C415E157-DAD9-42F7-8848-10EFC4B4DB8E}" type="sibTrans" cxnId="{0022F4FB-996F-4666-9999-F4BC56ACF91A}">
      <dgm:prSet/>
      <dgm:spPr/>
      <dgm:t>
        <a:bodyPr/>
        <a:lstStyle/>
        <a:p>
          <a:endParaRPr lang="en-US"/>
        </a:p>
      </dgm:t>
    </dgm:pt>
    <dgm:pt modelId="{DB7CA2E6-D470-4D14-8008-2AC10A375CA8}" type="pres">
      <dgm:prSet presAssocID="{D0BB92F5-6BDE-428C-87EA-24D83ED6E782}" presName="Name0" presStyleCnt="0">
        <dgm:presLayoutVars>
          <dgm:dir/>
          <dgm:resizeHandles val="exact"/>
        </dgm:presLayoutVars>
      </dgm:prSet>
      <dgm:spPr/>
    </dgm:pt>
    <dgm:pt modelId="{10EA3C06-0F68-4CCB-94BE-D3FE29915947}" type="pres">
      <dgm:prSet presAssocID="{45A14343-4635-4540-97A3-6B77203D8992}" presName="parTxOnly" presStyleLbl="node1" presStyleIdx="0" presStyleCnt="3">
        <dgm:presLayoutVars>
          <dgm:bulletEnabled val="1"/>
        </dgm:presLayoutVars>
      </dgm:prSet>
      <dgm:spPr/>
    </dgm:pt>
    <dgm:pt modelId="{15D4EF6D-E83E-4CA6-88EA-17E48069037A}" type="pres">
      <dgm:prSet presAssocID="{FA77DC06-3287-4A99-B103-14FDA9BACCCF}" presName="parSpace" presStyleCnt="0"/>
      <dgm:spPr/>
    </dgm:pt>
    <dgm:pt modelId="{5609E122-7FF0-4B65-9748-BA458CA8FF3E}" type="pres">
      <dgm:prSet presAssocID="{791E0FE4-66CA-49C1-A044-CA9BD57FF90E}" presName="parTxOnly" presStyleLbl="node1" presStyleIdx="1" presStyleCnt="3">
        <dgm:presLayoutVars>
          <dgm:bulletEnabled val="1"/>
        </dgm:presLayoutVars>
      </dgm:prSet>
      <dgm:spPr/>
    </dgm:pt>
    <dgm:pt modelId="{B97A4141-B1FE-4ABB-AB27-B46D4A28DE27}" type="pres">
      <dgm:prSet presAssocID="{EEC6B1D3-D639-46A1-831E-8F7362242682}" presName="parSpace" presStyleCnt="0"/>
      <dgm:spPr/>
    </dgm:pt>
    <dgm:pt modelId="{E4BD91F6-595D-45AE-BCAF-5446CC839520}" type="pres">
      <dgm:prSet presAssocID="{416EE3FD-D06D-492F-938C-2003AB44C6E3}" presName="parTxOnly" presStyleLbl="node1" presStyleIdx="2" presStyleCnt="3">
        <dgm:presLayoutVars>
          <dgm:bulletEnabled val="1"/>
        </dgm:presLayoutVars>
      </dgm:prSet>
      <dgm:spPr/>
    </dgm:pt>
  </dgm:ptLst>
  <dgm:cxnLst>
    <dgm:cxn modelId="{414FCD04-F0E8-42F1-8201-F804D96D1E90}" srcId="{D0BB92F5-6BDE-428C-87EA-24D83ED6E782}" destId="{45A14343-4635-4540-97A3-6B77203D8992}" srcOrd="0" destOrd="0" parTransId="{290650C5-F37A-43B1-862A-C0C5F08E0DDA}" sibTransId="{FA77DC06-3287-4A99-B103-14FDA9BACCCF}"/>
    <dgm:cxn modelId="{9A79FB51-96ED-47E3-A30F-572006CFFE2E}" type="presOf" srcId="{D0BB92F5-6BDE-428C-87EA-24D83ED6E782}" destId="{DB7CA2E6-D470-4D14-8008-2AC10A375CA8}" srcOrd="0" destOrd="0" presId="urn:microsoft.com/office/officeart/2005/8/layout/hChevron3"/>
    <dgm:cxn modelId="{78F4FC55-D6DC-4541-BB1E-DADF42ED7CCD}" type="presOf" srcId="{791E0FE4-66CA-49C1-A044-CA9BD57FF90E}" destId="{5609E122-7FF0-4B65-9748-BA458CA8FF3E}" srcOrd="0" destOrd="0" presId="urn:microsoft.com/office/officeart/2005/8/layout/hChevron3"/>
    <dgm:cxn modelId="{39B5A458-5619-427D-9BD7-68B97605C9DE}" type="presOf" srcId="{416EE3FD-D06D-492F-938C-2003AB44C6E3}" destId="{E4BD91F6-595D-45AE-BCAF-5446CC839520}" srcOrd="0" destOrd="0" presId="urn:microsoft.com/office/officeart/2005/8/layout/hChevron3"/>
    <dgm:cxn modelId="{4FEC46CC-BDEF-49F1-94EE-4F6FD178AA04}" type="presOf" srcId="{45A14343-4635-4540-97A3-6B77203D8992}" destId="{10EA3C06-0F68-4CCB-94BE-D3FE29915947}" srcOrd="0" destOrd="0" presId="urn:microsoft.com/office/officeart/2005/8/layout/hChevron3"/>
    <dgm:cxn modelId="{095577D5-6564-43D9-AFBF-B403B7ECDA25}" srcId="{D0BB92F5-6BDE-428C-87EA-24D83ED6E782}" destId="{791E0FE4-66CA-49C1-A044-CA9BD57FF90E}" srcOrd="1" destOrd="0" parTransId="{DD6FFD21-561B-44AF-B374-15E011FA194C}" sibTransId="{EEC6B1D3-D639-46A1-831E-8F7362242682}"/>
    <dgm:cxn modelId="{0022F4FB-996F-4666-9999-F4BC56ACF91A}" srcId="{D0BB92F5-6BDE-428C-87EA-24D83ED6E782}" destId="{416EE3FD-D06D-492F-938C-2003AB44C6E3}" srcOrd="2" destOrd="0" parTransId="{872A6966-6712-4A5F-B001-840A06590B72}" sibTransId="{C415E157-DAD9-42F7-8848-10EFC4B4DB8E}"/>
    <dgm:cxn modelId="{4A64DC61-936D-49D6-8829-BAF2C674BCC4}" type="presParOf" srcId="{DB7CA2E6-D470-4D14-8008-2AC10A375CA8}" destId="{10EA3C06-0F68-4CCB-94BE-D3FE29915947}" srcOrd="0" destOrd="0" presId="urn:microsoft.com/office/officeart/2005/8/layout/hChevron3"/>
    <dgm:cxn modelId="{B938E2D0-0607-43B2-BFDC-F9BFC2D51720}" type="presParOf" srcId="{DB7CA2E6-D470-4D14-8008-2AC10A375CA8}" destId="{15D4EF6D-E83E-4CA6-88EA-17E48069037A}" srcOrd="1" destOrd="0" presId="urn:microsoft.com/office/officeart/2005/8/layout/hChevron3"/>
    <dgm:cxn modelId="{1F64634C-E919-4BE1-A38B-8E4FD5C92CC4}" type="presParOf" srcId="{DB7CA2E6-D470-4D14-8008-2AC10A375CA8}" destId="{5609E122-7FF0-4B65-9748-BA458CA8FF3E}" srcOrd="2" destOrd="0" presId="urn:microsoft.com/office/officeart/2005/8/layout/hChevron3"/>
    <dgm:cxn modelId="{42254FE2-B099-4694-8FDD-A0F402D9ACCD}" type="presParOf" srcId="{DB7CA2E6-D470-4D14-8008-2AC10A375CA8}" destId="{B97A4141-B1FE-4ABB-AB27-B46D4A28DE27}" srcOrd="3" destOrd="0" presId="urn:microsoft.com/office/officeart/2005/8/layout/hChevron3"/>
    <dgm:cxn modelId="{452D4533-D42D-4AEA-B4B0-1A959D7B4083}" type="presParOf" srcId="{DB7CA2E6-D470-4D14-8008-2AC10A375CA8}" destId="{E4BD91F6-595D-45AE-BCAF-5446CC839520}" srcOrd="4"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BB92F5-6BDE-428C-87EA-24D83ED6E782}" type="doc">
      <dgm:prSet loTypeId="urn:microsoft.com/office/officeart/2005/8/layout/hChevron3" loCatId="process" qsTypeId="urn:microsoft.com/office/officeart/2005/8/quickstyle/simple1" qsCatId="simple" csTypeId="urn:microsoft.com/office/officeart/2005/8/colors/accent1_2" csCatId="accent1" phldr="1"/>
      <dgm:spPr/>
    </dgm:pt>
    <dgm:pt modelId="{45A14343-4635-4540-97A3-6B77203D8992}">
      <dgm:prSet phldrT="[Text]" phldr="0"/>
      <dgm:spPr/>
      <dgm:t>
        <a:bodyPr/>
        <a:lstStyle/>
        <a:p>
          <a:r>
            <a:rPr lang="en-US" dirty="0">
              <a:latin typeface="Arial" panose="020B0604020202020204"/>
            </a:rPr>
            <a:t>OBAG</a:t>
          </a:r>
          <a:endParaRPr lang="en-US" dirty="0"/>
        </a:p>
      </dgm:t>
    </dgm:pt>
    <dgm:pt modelId="{290650C5-F37A-43B1-862A-C0C5F08E0DDA}" type="parTrans" cxnId="{414FCD04-F0E8-42F1-8201-F804D96D1E90}">
      <dgm:prSet/>
      <dgm:spPr/>
      <dgm:t>
        <a:bodyPr/>
        <a:lstStyle/>
        <a:p>
          <a:endParaRPr lang="en-US"/>
        </a:p>
      </dgm:t>
    </dgm:pt>
    <dgm:pt modelId="{FA77DC06-3287-4A99-B103-14FDA9BACCCF}" type="sibTrans" cxnId="{414FCD04-F0E8-42F1-8201-F804D96D1E90}">
      <dgm:prSet/>
      <dgm:spPr/>
      <dgm:t>
        <a:bodyPr/>
        <a:lstStyle/>
        <a:p>
          <a:endParaRPr lang="en-US"/>
        </a:p>
      </dgm:t>
    </dgm:pt>
    <dgm:pt modelId="{791E0FE4-66CA-49C1-A044-CA9BD57FF90E}">
      <dgm:prSet phldrT="[Text]"/>
      <dgm:spPr/>
      <dgm:t>
        <a:bodyPr/>
        <a:lstStyle/>
        <a:p>
          <a:pPr rtl="0"/>
          <a:r>
            <a:rPr lang="en-US" dirty="0">
              <a:latin typeface="Arial" panose="020B0604020202020204"/>
            </a:rPr>
            <a:t>Call for Projects</a:t>
          </a:r>
          <a:endParaRPr lang="en-US" dirty="0"/>
        </a:p>
      </dgm:t>
    </dgm:pt>
    <dgm:pt modelId="{DD6FFD21-561B-44AF-B374-15E011FA194C}" type="parTrans" cxnId="{095577D5-6564-43D9-AFBF-B403B7ECDA25}">
      <dgm:prSet/>
      <dgm:spPr/>
      <dgm:t>
        <a:bodyPr/>
        <a:lstStyle/>
        <a:p>
          <a:endParaRPr lang="en-US"/>
        </a:p>
      </dgm:t>
    </dgm:pt>
    <dgm:pt modelId="{EEC6B1D3-D639-46A1-831E-8F7362242682}" type="sibTrans" cxnId="{095577D5-6564-43D9-AFBF-B403B7ECDA25}">
      <dgm:prSet/>
      <dgm:spPr/>
      <dgm:t>
        <a:bodyPr/>
        <a:lstStyle/>
        <a:p>
          <a:endParaRPr lang="en-US"/>
        </a:p>
      </dgm:t>
    </dgm:pt>
    <dgm:pt modelId="{39EBFA00-09D7-48D3-9CA4-0691E3F77D0E}">
      <dgm:prSet phldr="0"/>
      <dgm:spPr/>
      <dgm:t>
        <a:bodyPr/>
        <a:lstStyle/>
        <a:p>
          <a:pPr rtl="0"/>
          <a:r>
            <a:rPr lang="en-US" dirty="0">
              <a:latin typeface="Arial" panose="020B0604020202020204"/>
            </a:rPr>
            <a:t>Caltrans approval (E-76)</a:t>
          </a:r>
          <a:endParaRPr lang="en-US" dirty="0"/>
        </a:p>
      </dgm:t>
    </dgm:pt>
    <dgm:pt modelId="{103D5C49-6B04-408C-893B-569B677C7DD0}" type="parTrans" cxnId="{E36448DE-B3A8-4DA7-BEB0-0BF792F49E3C}">
      <dgm:prSet/>
      <dgm:spPr/>
      <dgm:t>
        <a:bodyPr/>
        <a:lstStyle/>
        <a:p>
          <a:endParaRPr lang="en-US"/>
        </a:p>
      </dgm:t>
    </dgm:pt>
    <dgm:pt modelId="{B4A04A27-0328-4634-9184-A73B3034D0AE}" type="sibTrans" cxnId="{E36448DE-B3A8-4DA7-BEB0-0BF792F49E3C}">
      <dgm:prSet/>
      <dgm:spPr/>
      <dgm:t>
        <a:bodyPr/>
        <a:lstStyle/>
        <a:p>
          <a:endParaRPr lang="en-US"/>
        </a:p>
      </dgm:t>
    </dgm:pt>
    <dgm:pt modelId="{DB13C5CC-2C35-4161-A3D4-1D90D4825C9B}">
      <dgm:prSet phldr="0"/>
      <dgm:spPr/>
      <dgm:t>
        <a:bodyPr/>
        <a:lstStyle/>
        <a:p>
          <a:pPr rtl="0"/>
          <a:r>
            <a:rPr lang="en-US" dirty="0">
              <a:latin typeface="Arial" panose="020B0604020202020204"/>
            </a:rPr>
            <a:t>Project Approval</a:t>
          </a:r>
        </a:p>
      </dgm:t>
    </dgm:pt>
    <dgm:pt modelId="{4644F30C-7FE9-49FB-B037-7531202BD841}" type="parTrans" cxnId="{2D455D0E-71D7-40E6-8C9A-F73E3E8D296F}">
      <dgm:prSet/>
      <dgm:spPr/>
      <dgm:t>
        <a:bodyPr/>
        <a:lstStyle/>
        <a:p>
          <a:endParaRPr lang="en-US"/>
        </a:p>
      </dgm:t>
    </dgm:pt>
    <dgm:pt modelId="{3949C704-0C19-4E1B-AA66-07C432224DF4}" type="sibTrans" cxnId="{2D455D0E-71D7-40E6-8C9A-F73E3E8D296F}">
      <dgm:prSet/>
      <dgm:spPr/>
      <dgm:t>
        <a:bodyPr/>
        <a:lstStyle/>
        <a:p>
          <a:endParaRPr lang="en-US"/>
        </a:p>
      </dgm:t>
    </dgm:pt>
    <dgm:pt modelId="{7C27EE56-C264-4C77-9229-2ECFA02E0D53}">
      <dgm:prSet phldr="0"/>
      <dgm:spPr/>
      <dgm:t>
        <a:bodyPr/>
        <a:lstStyle/>
        <a:p>
          <a:pPr rtl="0"/>
          <a:r>
            <a:rPr lang="en-US" dirty="0">
              <a:latin typeface="Arial" panose="020B0604020202020204"/>
            </a:rPr>
            <a:t>Subrecipient Contract</a:t>
          </a:r>
        </a:p>
      </dgm:t>
      <dgm:extLst>
        <a:ext uri="{E40237B7-FDA0-4F09-8148-C483321AD2D9}">
          <dgm14:cNvPr xmlns:dgm14="http://schemas.microsoft.com/office/drawing/2010/diagram" id="0" name="" descr="There is a second graphic showing the flow of One Bay Area Grant funds. The graphic reads as follows: One Bay Area Grant, PDA Program, call for projects, project approval, Caltrans approval (E-76), subrecipient contract."/>
        </a:ext>
      </dgm:extLst>
    </dgm:pt>
    <dgm:pt modelId="{7FC402F0-4840-44B7-833C-75CFFFE9A574}" type="parTrans" cxnId="{767C6C80-4DD6-4BF3-8E0A-AC303751AA78}">
      <dgm:prSet/>
      <dgm:spPr/>
      <dgm:t>
        <a:bodyPr/>
        <a:lstStyle/>
        <a:p>
          <a:endParaRPr lang="en-US"/>
        </a:p>
      </dgm:t>
    </dgm:pt>
    <dgm:pt modelId="{E10AAF65-ABA6-40E0-985F-AED2173D3056}" type="sibTrans" cxnId="{767C6C80-4DD6-4BF3-8E0A-AC303751AA78}">
      <dgm:prSet/>
      <dgm:spPr/>
      <dgm:t>
        <a:bodyPr/>
        <a:lstStyle/>
        <a:p>
          <a:endParaRPr lang="en-US"/>
        </a:p>
      </dgm:t>
    </dgm:pt>
    <dgm:pt modelId="{F68C47DD-47F4-40DA-8F10-EA4E611EDA04}">
      <dgm:prSet phldrT="[Text]" phldr="0"/>
      <dgm:spPr/>
      <dgm:t>
        <a:bodyPr/>
        <a:lstStyle/>
        <a:p>
          <a:r>
            <a:rPr lang="en-US" dirty="0"/>
            <a:t>PDA Program</a:t>
          </a:r>
        </a:p>
      </dgm:t>
    </dgm:pt>
    <dgm:pt modelId="{759FE035-BF60-4CB2-AAA4-AFBB44C6334D}" type="parTrans" cxnId="{831AA902-3BEE-4205-8466-65F4F86B8C46}">
      <dgm:prSet/>
      <dgm:spPr/>
      <dgm:t>
        <a:bodyPr/>
        <a:lstStyle/>
        <a:p>
          <a:endParaRPr lang="en-US"/>
        </a:p>
      </dgm:t>
    </dgm:pt>
    <dgm:pt modelId="{8C57FEA5-B501-492C-9208-E1EF108860E1}" type="sibTrans" cxnId="{831AA902-3BEE-4205-8466-65F4F86B8C46}">
      <dgm:prSet/>
      <dgm:spPr/>
      <dgm:t>
        <a:bodyPr/>
        <a:lstStyle/>
        <a:p>
          <a:endParaRPr lang="en-US"/>
        </a:p>
      </dgm:t>
    </dgm:pt>
    <dgm:pt modelId="{DB7CA2E6-D470-4D14-8008-2AC10A375CA8}" type="pres">
      <dgm:prSet presAssocID="{D0BB92F5-6BDE-428C-87EA-24D83ED6E782}" presName="Name0" presStyleCnt="0">
        <dgm:presLayoutVars>
          <dgm:dir/>
          <dgm:resizeHandles val="exact"/>
        </dgm:presLayoutVars>
      </dgm:prSet>
      <dgm:spPr/>
    </dgm:pt>
    <dgm:pt modelId="{10EA3C06-0F68-4CCB-94BE-D3FE29915947}" type="pres">
      <dgm:prSet presAssocID="{45A14343-4635-4540-97A3-6B77203D8992}" presName="parTxOnly" presStyleLbl="node1" presStyleIdx="0" presStyleCnt="6">
        <dgm:presLayoutVars>
          <dgm:bulletEnabled val="1"/>
        </dgm:presLayoutVars>
      </dgm:prSet>
      <dgm:spPr/>
    </dgm:pt>
    <dgm:pt modelId="{15D4EF6D-E83E-4CA6-88EA-17E48069037A}" type="pres">
      <dgm:prSet presAssocID="{FA77DC06-3287-4A99-B103-14FDA9BACCCF}" presName="parSpace" presStyleCnt="0"/>
      <dgm:spPr/>
    </dgm:pt>
    <dgm:pt modelId="{773E29CD-9392-4B8D-A603-1EA6D7BEDB1E}" type="pres">
      <dgm:prSet presAssocID="{F68C47DD-47F4-40DA-8F10-EA4E611EDA04}" presName="parTxOnly" presStyleLbl="node1" presStyleIdx="1" presStyleCnt="6">
        <dgm:presLayoutVars>
          <dgm:bulletEnabled val="1"/>
        </dgm:presLayoutVars>
      </dgm:prSet>
      <dgm:spPr/>
    </dgm:pt>
    <dgm:pt modelId="{6F6EE550-8C47-4C70-B160-3824C569F45D}" type="pres">
      <dgm:prSet presAssocID="{8C57FEA5-B501-492C-9208-E1EF108860E1}" presName="parSpace" presStyleCnt="0"/>
      <dgm:spPr/>
    </dgm:pt>
    <dgm:pt modelId="{5609E122-7FF0-4B65-9748-BA458CA8FF3E}" type="pres">
      <dgm:prSet presAssocID="{791E0FE4-66CA-49C1-A044-CA9BD57FF90E}" presName="parTxOnly" presStyleLbl="node1" presStyleIdx="2" presStyleCnt="6">
        <dgm:presLayoutVars>
          <dgm:bulletEnabled val="1"/>
        </dgm:presLayoutVars>
      </dgm:prSet>
      <dgm:spPr/>
    </dgm:pt>
    <dgm:pt modelId="{B97A4141-B1FE-4ABB-AB27-B46D4A28DE27}" type="pres">
      <dgm:prSet presAssocID="{EEC6B1D3-D639-46A1-831E-8F7362242682}" presName="parSpace" presStyleCnt="0"/>
      <dgm:spPr/>
    </dgm:pt>
    <dgm:pt modelId="{773B23B3-A03D-4E8F-91FC-88A9F13E2B19}" type="pres">
      <dgm:prSet presAssocID="{DB13C5CC-2C35-4161-A3D4-1D90D4825C9B}" presName="parTxOnly" presStyleLbl="node1" presStyleIdx="3" presStyleCnt="6">
        <dgm:presLayoutVars>
          <dgm:bulletEnabled val="1"/>
        </dgm:presLayoutVars>
      </dgm:prSet>
      <dgm:spPr/>
    </dgm:pt>
    <dgm:pt modelId="{2191B8B9-C4DC-41D8-9DD9-0F72E888C3C1}" type="pres">
      <dgm:prSet presAssocID="{3949C704-0C19-4E1B-AA66-07C432224DF4}" presName="parSpace" presStyleCnt="0"/>
      <dgm:spPr/>
    </dgm:pt>
    <dgm:pt modelId="{4F3D8664-3D80-4A67-9928-EB255CDC3C34}" type="pres">
      <dgm:prSet presAssocID="{39EBFA00-09D7-48D3-9CA4-0691E3F77D0E}" presName="parTxOnly" presStyleLbl="node1" presStyleIdx="4" presStyleCnt="6">
        <dgm:presLayoutVars>
          <dgm:bulletEnabled val="1"/>
        </dgm:presLayoutVars>
      </dgm:prSet>
      <dgm:spPr/>
    </dgm:pt>
    <dgm:pt modelId="{599E88A5-A01C-4F27-8BAC-9AFD67774A6D}" type="pres">
      <dgm:prSet presAssocID="{B4A04A27-0328-4634-9184-A73B3034D0AE}" presName="parSpace" presStyleCnt="0"/>
      <dgm:spPr/>
    </dgm:pt>
    <dgm:pt modelId="{81DDCD0F-43DC-4226-8481-C25B50672BFA}" type="pres">
      <dgm:prSet presAssocID="{7C27EE56-C264-4C77-9229-2ECFA02E0D53}" presName="parTxOnly" presStyleLbl="node1" presStyleIdx="5" presStyleCnt="6">
        <dgm:presLayoutVars>
          <dgm:bulletEnabled val="1"/>
        </dgm:presLayoutVars>
      </dgm:prSet>
      <dgm:spPr/>
    </dgm:pt>
  </dgm:ptLst>
  <dgm:cxnLst>
    <dgm:cxn modelId="{831AA902-3BEE-4205-8466-65F4F86B8C46}" srcId="{D0BB92F5-6BDE-428C-87EA-24D83ED6E782}" destId="{F68C47DD-47F4-40DA-8F10-EA4E611EDA04}" srcOrd="1" destOrd="0" parTransId="{759FE035-BF60-4CB2-AAA4-AFBB44C6334D}" sibTransId="{8C57FEA5-B501-492C-9208-E1EF108860E1}"/>
    <dgm:cxn modelId="{414FCD04-F0E8-42F1-8201-F804D96D1E90}" srcId="{D0BB92F5-6BDE-428C-87EA-24D83ED6E782}" destId="{45A14343-4635-4540-97A3-6B77203D8992}" srcOrd="0" destOrd="0" parTransId="{290650C5-F37A-43B1-862A-C0C5F08E0DDA}" sibTransId="{FA77DC06-3287-4A99-B103-14FDA9BACCCF}"/>
    <dgm:cxn modelId="{2D455D0E-71D7-40E6-8C9A-F73E3E8D296F}" srcId="{D0BB92F5-6BDE-428C-87EA-24D83ED6E782}" destId="{DB13C5CC-2C35-4161-A3D4-1D90D4825C9B}" srcOrd="3" destOrd="0" parTransId="{4644F30C-7FE9-49FB-B037-7531202BD841}" sibTransId="{3949C704-0C19-4E1B-AA66-07C432224DF4}"/>
    <dgm:cxn modelId="{487EFE2D-4DE4-406D-9FFF-E8FCF736A75D}" type="presOf" srcId="{7C27EE56-C264-4C77-9229-2ECFA02E0D53}" destId="{81DDCD0F-43DC-4226-8481-C25B50672BFA}" srcOrd="0" destOrd="0" presId="urn:microsoft.com/office/officeart/2005/8/layout/hChevron3"/>
    <dgm:cxn modelId="{0FC82E5B-F88B-4195-8BCC-ADA5190F3F07}" type="presOf" srcId="{45A14343-4635-4540-97A3-6B77203D8992}" destId="{10EA3C06-0F68-4CCB-94BE-D3FE29915947}" srcOrd="0" destOrd="0" presId="urn:microsoft.com/office/officeart/2005/8/layout/hChevron3"/>
    <dgm:cxn modelId="{A4C55364-E208-455B-86CA-2BA6F751D88E}" type="presOf" srcId="{DB13C5CC-2C35-4161-A3D4-1D90D4825C9B}" destId="{773B23B3-A03D-4E8F-91FC-88A9F13E2B19}" srcOrd="0" destOrd="0" presId="urn:microsoft.com/office/officeart/2005/8/layout/hChevron3"/>
    <dgm:cxn modelId="{9A79FB51-96ED-47E3-A30F-572006CFFE2E}" type="presOf" srcId="{D0BB92F5-6BDE-428C-87EA-24D83ED6E782}" destId="{DB7CA2E6-D470-4D14-8008-2AC10A375CA8}" srcOrd="0" destOrd="0" presId="urn:microsoft.com/office/officeart/2005/8/layout/hChevron3"/>
    <dgm:cxn modelId="{767C6C80-4DD6-4BF3-8E0A-AC303751AA78}" srcId="{D0BB92F5-6BDE-428C-87EA-24D83ED6E782}" destId="{7C27EE56-C264-4C77-9229-2ECFA02E0D53}" srcOrd="5" destOrd="0" parTransId="{7FC402F0-4840-44B7-833C-75CFFFE9A574}" sibTransId="{E10AAF65-ABA6-40E0-985F-AED2173D3056}"/>
    <dgm:cxn modelId="{D0E5C488-ED56-40D1-AB94-27B03A6FF39F}" type="presOf" srcId="{39EBFA00-09D7-48D3-9CA4-0691E3F77D0E}" destId="{4F3D8664-3D80-4A67-9928-EB255CDC3C34}" srcOrd="0" destOrd="0" presId="urn:microsoft.com/office/officeart/2005/8/layout/hChevron3"/>
    <dgm:cxn modelId="{66B3AB8B-AC20-4BDE-B0A2-6ABAE74EFF95}" type="presOf" srcId="{F68C47DD-47F4-40DA-8F10-EA4E611EDA04}" destId="{773E29CD-9392-4B8D-A603-1EA6D7BEDB1E}" srcOrd="0" destOrd="0" presId="urn:microsoft.com/office/officeart/2005/8/layout/hChevron3"/>
    <dgm:cxn modelId="{095577D5-6564-43D9-AFBF-B403B7ECDA25}" srcId="{D0BB92F5-6BDE-428C-87EA-24D83ED6E782}" destId="{791E0FE4-66CA-49C1-A044-CA9BD57FF90E}" srcOrd="2" destOrd="0" parTransId="{DD6FFD21-561B-44AF-B374-15E011FA194C}" sibTransId="{EEC6B1D3-D639-46A1-831E-8F7362242682}"/>
    <dgm:cxn modelId="{7515E6D8-B434-491C-99B1-91EB09A8EC05}" type="presOf" srcId="{791E0FE4-66CA-49C1-A044-CA9BD57FF90E}" destId="{5609E122-7FF0-4B65-9748-BA458CA8FF3E}" srcOrd="0" destOrd="0" presId="urn:microsoft.com/office/officeart/2005/8/layout/hChevron3"/>
    <dgm:cxn modelId="{E36448DE-B3A8-4DA7-BEB0-0BF792F49E3C}" srcId="{D0BB92F5-6BDE-428C-87EA-24D83ED6E782}" destId="{39EBFA00-09D7-48D3-9CA4-0691E3F77D0E}" srcOrd="4" destOrd="0" parTransId="{103D5C49-6B04-408C-893B-569B677C7DD0}" sibTransId="{B4A04A27-0328-4634-9184-A73B3034D0AE}"/>
    <dgm:cxn modelId="{8BAD657F-CE3B-4A25-B912-C7042F8044E1}" type="presParOf" srcId="{DB7CA2E6-D470-4D14-8008-2AC10A375CA8}" destId="{10EA3C06-0F68-4CCB-94BE-D3FE29915947}" srcOrd="0" destOrd="0" presId="urn:microsoft.com/office/officeart/2005/8/layout/hChevron3"/>
    <dgm:cxn modelId="{DE449128-56B2-4AA4-8D4E-3C0057B4E33C}" type="presParOf" srcId="{DB7CA2E6-D470-4D14-8008-2AC10A375CA8}" destId="{15D4EF6D-E83E-4CA6-88EA-17E48069037A}" srcOrd="1" destOrd="0" presId="urn:microsoft.com/office/officeart/2005/8/layout/hChevron3"/>
    <dgm:cxn modelId="{AC09E3F8-01B8-430F-83B6-F4E038A00CD9}" type="presParOf" srcId="{DB7CA2E6-D470-4D14-8008-2AC10A375CA8}" destId="{773E29CD-9392-4B8D-A603-1EA6D7BEDB1E}" srcOrd="2" destOrd="0" presId="urn:microsoft.com/office/officeart/2005/8/layout/hChevron3"/>
    <dgm:cxn modelId="{0416657B-4D5B-4450-9B25-4AB861E0C22A}" type="presParOf" srcId="{DB7CA2E6-D470-4D14-8008-2AC10A375CA8}" destId="{6F6EE550-8C47-4C70-B160-3824C569F45D}" srcOrd="3" destOrd="0" presId="urn:microsoft.com/office/officeart/2005/8/layout/hChevron3"/>
    <dgm:cxn modelId="{CD8F8B1F-8064-4AEA-97C3-B1C56F97C160}" type="presParOf" srcId="{DB7CA2E6-D470-4D14-8008-2AC10A375CA8}" destId="{5609E122-7FF0-4B65-9748-BA458CA8FF3E}" srcOrd="4" destOrd="0" presId="urn:microsoft.com/office/officeart/2005/8/layout/hChevron3"/>
    <dgm:cxn modelId="{AE467F67-E085-44C9-9D9C-E82828A593DE}" type="presParOf" srcId="{DB7CA2E6-D470-4D14-8008-2AC10A375CA8}" destId="{B97A4141-B1FE-4ABB-AB27-B46D4A28DE27}" srcOrd="5" destOrd="0" presId="urn:microsoft.com/office/officeart/2005/8/layout/hChevron3"/>
    <dgm:cxn modelId="{5B1E3CA0-02E9-4E43-9B53-9644DF18F04D}" type="presParOf" srcId="{DB7CA2E6-D470-4D14-8008-2AC10A375CA8}" destId="{773B23B3-A03D-4E8F-91FC-88A9F13E2B19}" srcOrd="6" destOrd="0" presId="urn:microsoft.com/office/officeart/2005/8/layout/hChevron3"/>
    <dgm:cxn modelId="{C9AD2911-2016-4521-96EB-17E4113415B0}" type="presParOf" srcId="{DB7CA2E6-D470-4D14-8008-2AC10A375CA8}" destId="{2191B8B9-C4DC-41D8-9DD9-0F72E888C3C1}" srcOrd="7" destOrd="0" presId="urn:microsoft.com/office/officeart/2005/8/layout/hChevron3"/>
    <dgm:cxn modelId="{FDE687C9-B801-4A78-8E5A-4F7F90C4881D}" type="presParOf" srcId="{DB7CA2E6-D470-4D14-8008-2AC10A375CA8}" destId="{4F3D8664-3D80-4A67-9928-EB255CDC3C34}" srcOrd="8" destOrd="0" presId="urn:microsoft.com/office/officeart/2005/8/layout/hChevron3"/>
    <dgm:cxn modelId="{05282629-0874-403B-B9BB-06C8EFD3902D}" type="presParOf" srcId="{DB7CA2E6-D470-4D14-8008-2AC10A375CA8}" destId="{599E88A5-A01C-4F27-8BAC-9AFD67774A6D}" srcOrd="9" destOrd="0" presId="urn:microsoft.com/office/officeart/2005/8/layout/hChevron3"/>
    <dgm:cxn modelId="{01A1F743-3253-47FE-9B9E-7282B013C2F0}" type="presParOf" srcId="{DB7CA2E6-D470-4D14-8008-2AC10A375CA8}" destId="{81DDCD0F-43DC-4226-8481-C25B50672BFA}" srcOrd="10" destOrd="0" presId="urn:microsoft.com/office/officeart/2005/8/layout/hChevron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BB92F5-6BDE-428C-87EA-24D83ED6E782}" type="doc">
      <dgm:prSet loTypeId="urn:microsoft.com/office/officeart/2005/8/layout/hChevron3" loCatId="process" qsTypeId="urn:microsoft.com/office/officeart/2005/8/quickstyle/simple1" qsCatId="simple" csTypeId="urn:microsoft.com/office/officeart/2005/8/colors/accent1_2" csCatId="accent1" phldr="1"/>
      <dgm:spPr/>
    </dgm:pt>
    <dgm:pt modelId="{45A14343-4635-4540-97A3-6B77203D8992}">
      <dgm:prSet phldrT="[Text]" phldr="0"/>
      <dgm:spPr/>
      <dgm:t>
        <a:bodyPr/>
        <a:lstStyle/>
        <a:p>
          <a:pPr rtl="0"/>
          <a:r>
            <a:rPr lang="en-US" dirty="0">
              <a:latin typeface="Arial" panose="020B0604020202020204"/>
            </a:rPr>
            <a:t>Set DBE Goal</a:t>
          </a:r>
          <a:endParaRPr lang="en-US" dirty="0"/>
        </a:p>
      </dgm:t>
    </dgm:pt>
    <dgm:pt modelId="{290650C5-F37A-43B1-862A-C0C5F08E0DDA}" type="parTrans" cxnId="{414FCD04-F0E8-42F1-8201-F804D96D1E90}">
      <dgm:prSet/>
      <dgm:spPr/>
      <dgm:t>
        <a:bodyPr/>
        <a:lstStyle/>
        <a:p>
          <a:endParaRPr lang="en-US"/>
        </a:p>
      </dgm:t>
    </dgm:pt>
    <dgm:pt modelId="{FA77DC06-3287-4A99-B103-14FDA9BACCCF}" type="sibTrans" cxnId="{414FCD04-F0E8-42F1-8201-F804D96D1E90}">
      <dgm:prSet/>
      <dgm:spPr/>
      <dgm:t>
        <a:bodyPr/>
        <a:lstStyle/>
        <a:p>
          <a:endParaRPr lang="en-US"/>
        </a:p>
      </dgm:t>
    </dgm:pt>
    <dgm:pt modelId="{791E0FE4-66CA-49C1-A044-CA9BD57FF90E}">
      <dgm:prSet phldrT="[Text]"/>
      <dgm:spPr/>
      <dgm:t>
        <a:bodyPr/>
        <a:lstStyle/>
        <a:p>
          <a:pPr rtl="0"/>
          <a:r>
            <a:rPr lang="en-US" dirty="0"/>
            <a:t>Caltrans</a:t>
          </a:r>
          <a:r>
            <a:rPr lang="en-US" dirty="0">
              <a:latin typeface="Arial" panose="020B0604020202020204"/>
            </a:rPr>
            <a:t> approval</a:t>
          </a:r>
          <a:endParaRPr lang="en-US" dirty="0"/>
        </a:p>
      </dgm:t>
    </dgm:pt>
    <dgm:pt modelId="{DD6FFD21-561B-44AF-B374-15E011FA194C}" type="parTrans" cxnId="{095577D5-6564-43D9-AFBF-B403B7ECDA25}">
      <dgm:prSet/>
      <dgm:spPr/>
      <dgm:t>
        <a:bodyPr/>
        <a:lstStyle/>
        <a:p>
          <a:endParaRPr lang="en-US"/>
        </a:p>
      </dgm:t>
    </dgm:pt>
    <dgm:pt modelId="{EEC6B1D3-D639-46A1-831E-8F7362242682}" type="sibTrans" cxnId="{095577D5-6564-43D9-AFBF-B403B7ECDA25}">
      <dgm:prSet/>
      <dgm:spPr/>
      <dgm:t>
        <a:bodyPr/>
        <a:lstStyle/>
        <a:p>
          <a:endParaRPr lang="en-US"/>
        </a:p>
      </dgm:t>
    </dgm:pt>
    <dgm:pt modelId="{416EE3FD-D06D-492F-938C-2003AB44C6E3}">
      <dgm:prSet phldrT="[Text]" phldr="0"/>
      <dgm:spPr/>
      <dgm:t>
        <a:bodyPr/>
        <a:lstStyle/>
        <a:p>
          <a:pPr rtl="0"/>
          <a:r>
            <a:rPr lang="en-US" dirty="0">
              <a:latin typeface="Arial" panose="020B0604020202020204"/>
            </a:rPr>
            <a:t>Issue Procurement</a:t>
          </a:r>
          <a:endParaRPr lang="en-US" dirty="0"/>
        </a:p>
      </dgm:t>
    </dgm:pt>
    <dgm:pt modelId="{872A6966-6712-4A5F-B001-840A06590B72}" type="parTrans" cxnId="{0022F4FB-996F-4666-9999-F4BC56ACF91A}">
      <dgm:prSet/>
      <dgm:spPr/>
      <dgm:t>
        <a:bodyPr/>
        <a:lstStyle/>
        <a:p>
          <a:endParaRPr lang="en-US"/>
        </a:p>
      </dgm:t>
    </dgm:pt>
    <dgm:pt modelId="{C415E157-DAD9-42F7-8848-10EFC4B4DB8E}" type="sibTrans" cxnId="{0022F4FB-996F-4666-9999-F4BC56ACF91A}">
      <dgm:prSet/>
      <dgm:spPr/>
      <dgm:t>
        <a:bodyPr/>
        <a:lstStyle/>
        <a:p>
          <a:endParaRPr lang="en-US"/>
        </a:p>
      </dgm:t>
    </dgm:pt>
    <dgm:pt modelId="{EEA5E579-5DAF-4057-9C6C-40E573185B69}">
      <dgm:prSet phldr="0"/>
      <dgm:spPr/>
      <dgm:t>
        <a:bodyPr/>
        <a:lstStyle/>
        <a:p>
          <a:pPr rtl="0"/>
          <a:r>
            <a:rPr lang="en-US" dirty="0">
              <a:latin typeface="Arial" panose="020B0604020202020204"/>
            </a:rPr>
            <a:t>Report on DBE Participation</a:t>
          </a:r>
        </a:p>
      </dgm:t>
    </dgm:pt>
    <dgm:pt modelId="{7EADAB86-5345-4728-9913-AAE057FCDC84}" type="parTrans" cxnId="{6B34F02E-3B34-4739-A6C9-57E4D95ECAB0}">
      <dgm:prSet/>
      <dgm:spPr/>
      <dgm:t>
        <a:bodyPr/>
        <a:lstStyle/>
        <a:p>
          <a:endParaRPr lang="en-US"/>
        </a:p>
      </dgm:t>
    </dgm:pt>
    <dgm:pt modelId="{C2484999-46D4-4CB2-89DA-C4FE8C40203C}" type="sibTrans" cxnId="{6B34F02E-3B34-4739-A6C9-57E4D95ECAB0}">
      <dgm:prSet/>
      <dgm:spPr/>
      <dgm:t>
        <a:bodyPr/>
        <a:lstStyle/>
        <a:p>
          <a:endParaRPr lang="en-US"/>
        </a:p>
      </dgm:t>
    </dgm:pt>
    <dgm:pt modelId="{0830EDBD-9C53-4F72-A17C-109579DD6EF5}">
      <dgm:prSet phldr="0"/>
      <dgm:spPr/>
      <dgm:t>
        <a:bodyPr/>
        <a:lstStyle/>
        <a:p>
          <a:pPr rtl="0"/>
          <a:r>
            <a:rPr lang="en-US" dirty="0">
              <a:latin typeface="Arial" panose="020B0604020202020204"/>
            </a:rPr>
            <a:t>Final DBE Report</a:t>
          </a:r>
        </a:p>
      </dgm:t>
      <dgm:extLst>
        <a:ext uri="{E40237B7-FDA0-4F09-8148-C483321AD2D9}">
          <dgm14:cNvPr xmlns:dgm14="http://schemas.microsoft.com/office/drawing/2010/diagram" id="0" name="" descr="There is a graphic showing the linear process of Disadvantaged Business Enterprise reporting. The graphic reads as follows: set Disadvantaged Business Enterprise goal, Caltrans approval, issue procurement, report on Disadvantaged Business Enterprise participation, final Disadvantaged Business Enterprise report."/>
        </a:ext>
      </dgm:extLst>
    </dgm:pt>
    <dgm:pt modelId="{1BC95B78-E92B-49D9-950E-341820F7FFA5}" type="parTrans" cxnId="{FB37F411-7F58-4007-A850-20D6F036E66E}">
      <dgm:prSet/>
      <dgm:spPr/>
      <dgm:t>
        <a:bodyPr/>
        <a:lstStyle/>
        <a:p>
          <a:endParaRPr lang="en-US"/>
        </a:p>
      </dgm:t>
    </dgm:pt>
    <dgm:pt modelId="{B96B968F-E942-4C3A-B8DF-EC745F49A42E}" type="sibTrans" cxnId="{FB37F411-7F58-4007-A850-20D6F036E66E}">
      <dgm:prSet/>
      <dgm:spPr/>
      <dgm:t>
        <a:bodyPr/>
        <a:lstStyle/>
        <a:p>
          <a:endParaRPr lang="en-US"/>
        </a:p>
      </dgm:t>
    </dgm:pt>
    <dgm:pt modelId="{DB7CA2E6-D470-4D14-8008-2AC10A375CA8}" type="pres">
      <dgm:prSet presAssocID="{D0BB92F5-6BDE-428C-87EA-24D83ED6E782}" presName="Name0" presStyleCnt="0">
        <dgm:presLayoutVars>
          <dgm:dir/>
          <dgm:resizeHandles val="exact"/>
        </dgm:presLayoutVars>
      </dgm:prSet>
      <dgm:spPr/>
    </dgm:pt>
    <dgm:pt modelId="{10EA3C06-0F68-4CCB-94BE-D3FE29915947}" type="pres">
      <dgm:prSet presAssocID="{45A14343-4635-4540-97A3-6B77203D8992}" presName="parTxOnly" presStyleLbl="node1" presStyleIdx="0" presStyleCnt="5">
        <dgm:presLayoutVars>
          <dgm:bulletEnabled val="1"/>
        </dgm:presLayoutVars>
      </dgm:prSet>
      <dgm:spPr/>
    </dgm:pt>
    <dgm:pt modelId="{15D4EF6D-E83E-4CA6-88EA-17E48069037A}" type="pres">
      <dgm:prSet presAssocID="{FA77DC06-3287-4A99-B103-14FDA9BACCCF}" presName="parSpace" presStyleCnt="0"/>
      <dgm:spPr/>
    </dgm:pt>
    <dgm:pt modelId="{5609E122-7FF0-4B65-9748-BA458CA8FF3E}" type="pres">
      <dgm:prSet presAssocID="{791E0FE4-66CA-49C1-A044-CA9BD57FF90E}" presName="parTxOnly" presStyleLbl="node1" presStyleIdx="1" presStyleCnt="5">
        <dgm:presLayoutVars>
          <dgm:bulletEnabled val="1"/>
        </dgm:presLayoutVars>
      </dgm:prSet>
      <dgm:spPr/>
    </dgm:pt>
    <dgm:pt modelId="{B97A4141-B1FE-4ABB-AB27-B46D4A28DE27}" type="pres">
      <dgm:prSet presAssocID="{EEC6B1D3-D639-46A1-831E-8F7362242682}" presName="parSpace" presStyleCnt="0"/>
      <dgm:spPr/>
    </dgm:pt>
    <dgm:pt modelId="{E4BD91F6-595D-45AE-BCAF-5446CC839520}" type="pres">
      <dgm:prSet presAssocID="{416EE3FD-D06D-492F-938C-2003AB44C6E3}" presName="parTxOnly" presStyleLbl="node1" presStyleIdx="2" presStyleCnt="5">
        <dgm:presLayoutVars>
          <dgm:bulletEnabled val="1"/>
        </dgm:presLayoutVars>
      </dgm:prSet>
      <dgm:spPr/>
    </dgm:pt>
    <dgm:pt modelId="{6B648787-8F40-4304-9B2C-301B81E36F96}" type="pres">
      <dgm:prSet presAssocID="{C415E157-DAD9-42F7-8848-10EFC4B4DB8E}" presName="parSpace" presStyleCnt="0"/>
      <dgm:spPr/>
    </dgm:pt>
    <dgm:pt modelId="{2CAD7D20-E3AF-46D2-9DD0-E6CF1653603A}" type="pres">
      <dgm:prSet presAssocID="{EEA5E579-5DAF-4057-9C6C-40E573185B69}" presName="parTxOnly" presStyleLbl="node1" presStyleIdx="3" presStyleCnt="5">
        <dgm:presLayoutVars>
          <dgm:bulletEnabled val="1"/>
        </dgm:presLayoutVars>
      </dgm:prSet>
      <dgm:spPr/>
    </dgm:pt>
    <dgm:pt modelId="{0248315E-4AB8-4C5E-96F6-15D694673A41}" type="pres">
      <dgm:prSet presAssocID="{C2484999-46D4-4CB2-89DA-C4FE8C40203C}" presName="parSpace" presStyleCnt="0"/>
      <dgm:spPr/>
    </dgm:pt>
    <dgm:pt modelId="{C6ABCDBE-8447-40D6-9496-A1A0E9FCDBE1}" type="pres">
      <dgm:prSet presAssocID="{0830EDBD-9C53-4F72-A17C-109579DD6EF5}" presName="parTxOnly" presStyleLbl="node1" presStyleIdx="4" presStyleCnt="5">
        <dgm:presLayoutVars>
          <dgm:bulletEnabled val="1"/>
        </dgm:presLayoutVars>
      </dgm:prSet>
      <dgm:spPr/>
    </dgm:pt>
  </dgm:ptLst>
  <dgm:cxnLst>
    <dgm:cxn modelId="{414FCD04-F0E8-42F1-8201-F804D96D1E90}" srcId="{D0BB92F5-6BDE-428C-87EA-24D83ED6E782}" destId="{45A14343-4635-4540-97A3-6B77203D8992}" srcOrd="0" destOrd="0" parTransId="{290650C5-F37A-43B1-862A-C0C5F08E0DDA}" sibTransId="{FA77DC06-3287-4A99-B103-14FDA9BACCCF}"/>
    <dgm:cxn modelId="{FB37F411-7F58-4007-A850-20D6F036E66E}" srcId="{D0BB92F5-6BDE-428C-87EA-24D83ED6E782}" destId="{0830EDBD-9C53-4F72-A17C-109579DD6EF5}" srcOrd="4" destOrd="0" parTransId="{1BC95B78-E92B-49D9-950E-341820F7FFA5}" sibTransId="{B96B968F-E942-4C3A-B8DF-EC745F49A42E}"/>
    <dgm:cxn modelId="{248A841A-8D3E-42F3-982B-9287F332C662}" type="presOf" srcId="{0830EDBD-9C53-4F72-A17C-109579DD6EF5}" destId="{C6ABCDBE-8447-40D6-9496-A1A0E9FCDBE1}" srcOrd="0" destOrd="0" presId="urn:microsoft.com/office/officeart/2005/8/layout/hChevron3"/>
    <dgm:cxn modelId="{8683D225-936C-4705-BCB0-A782EA6869B1}" type="presOf" srcId="{45A14343-4635-4540-97A3-6B77203D8992}" destId="{10EA3C06-0F68-4CCB-94BE-D3FE29915947}" srcOrd="0" destOrd="0" presId="urn:microsoft.com/office/officeart/2005/8/layout/hChevron3"/>
    <dgm:cxn modelId="{6B34F02E-3B34-4739-A6C9-57E4D95ECAB0}" srcId="{D0BB92F5-6BDE-428C-87EA-24D83ED6E782}" destId="{EEA5E579-5DAF-4057-9C6C-40E573185B69}" srcOrd="3" destOrd="0" parTransId="{7EADAB86-5345-4728-9913-AAE057FCDC84}" sibTransId="{C2484999-46D4-4CB2-89DA-C4FE8C40203C}"/>
    <dgm:cxn modelId="{F823416B-3252-4681-87A9-4D9E6460FADF}" type="presOf" srcId="{EEA5E579-5DAF-4057-9C6C-40E573185B69}" destId="{2CAD7D20-E3AF-46D2-9DD0-E6CF1653603A}" srcOrd="0" destOrd="0" presId="urn:microsoft.com/office/officeart/2005/8/layout/hChevron3"/>
    <dgm:cxn modelId="{9A79FB51-96ED-47E3-A30F-572006CFFE2E}" type="presOf" srcId="{D0BB92F5-6BDE-428C-87EA-24D83ED6E782}" destId="{DB7CA2E6-D470-4D14-8008-2AC10A375CA8}" srcOrd="0" destOrd="0" presId="urn:microsoft.com/office/officeart/2005/8/layout/hChevron3"/>
    <dgm:cxn modelId="{095577D5-6564-43D9-AFBF-B403B7ECDA25}" srcId="{D0BB92F5-6BDE-428C-87EA-24D83ED6E782}" destId="{791E0FE4-66CA-49C1-A044-CA9BD57FF90E}" srcOrd="1" destOrd="0" parTransId="{DD6FFD21-561B-44AF-B374-15E011FA194C}" sibTransId="{EEC6B1D3-D639-46A1-831E-8F7362242682}"/>
    <dgm:cxn modelId="{85C194E9-3CC8-4149-8CEF-D0733CD258E6}" type="presOf" srcId="{791E0FE4-66CA-49C1-A044-CA9BD57FF90E}" destId="{5609E122-7FF0-4B65-9748-BA458CA8FF3E}" srcOrd="0" destOrd="0" presId="urn:microsoft.com/office/officeart/2005/8/layout/hChevron3"/>
    <dgm:cxn modelId="{C19E42F5-82B9-4608-9AD3-5A8B40E1E7D0}" type="presOf" srcId="{416EE3FD-D06D-492F-938C-2003AB44C6E3}" destId="{E4BD91F6-595D-45AE-BCAF-5446CC839520}" srcOrd="0" destOrd="0" presId="urn:microsoft.com/office/officeart/2005/8/layout/hChevron3"/>
    <dgm:cxn modelId="{0022F4FB-996F-4666-9999-F4BC56ACF91A}" srcId="{D0BB92F5-6BDE-428C-87EA-24D83ED6E782}" destId="{416EE3FD-D06D-492F-938C-2003AB44C6E3}" srcOrd="2" destOrd="0" parTransId="{872A6966-6712-4A5F-B001-840A06590B72}" sibTransId="{C415E157-DAD9-42F7-8848-10EFC4B4DB8E}"/>
    <dgm:cxn modelId="{860CE861-D70C-4724-B32C-FB4639DE4C03}" type="presParOf" srcId="{DB7CA2E6-D470-4D14-8008-2AC10A375CA8}" destId="{10EA3C06-0F68-4CCB-94BE-D3FE29915947}" srcOrd="0" destOrd="0" presId="urn:microsoft.com/office/officeart/2005/8/layout/hChevron3"/>
    <dgm:cxn modelId="{E4216AD5-5AB7-4658-8EF9-6E782927FA28}" type="presParOf" srcId="{DB7CA2E6-D470-4D14-8008-2AC10A375CA8}" destId="{15D4EF6D-E83E-4CA6-88EA-17E48069037A}" srcOrd="1" destOrd="0" presId="urn:microsoft.com/office/officeart/2005/8/layout/hChevron3"/>
    <dgm:cxn modelId="{8308C3DE-B875-435E-B07E-896480FC3307}" type="presParOf" srcId="{DB7CA2E6-D470-4D14-8008-2AC10A375CA8}" destId="{5609E122-7FF0-4B65-9748-BA458CA8FF3E}" srcOrd="2" destOrd="0" presId="urn:microsoft.com/office/officeart/2005/8/layout/hChevron3"/>
    <dgm:cxn modelId="{AC086FB1-A287-4F9E-AB48-096F3466FAB6}" type="presParOf" srcId="{DB7CA2E6-D470-4D14-8008-2AC10A375CA8}" destId="{B97A4141-B1FE-4ABB-AB27-B46D4A28DE27}" srcOrd="3" destOrd="0" presId="urn:microsoft.com/office/officeart/2005/8/layout/hChevron3"/>
    <dgm:cxn modelId="{EFF9B4C2-9A78-4DA9-B004-F3665CA510C9}" type="presParOf" srcId="{DB7CA2E6-D470-4D14-8008-2AC10A375CA8}" destId="{E4BD91F6-595D-45AE-BCAF-5446CC839520}" srcOrd="4" destOrd="0" presId="urn:microsoft.com/office/officeart/2005/8/layout/hChevron3"/>
    <dgm:cxn modelId="{54DAB75C-0F82-4C16-9C1A-58172A5425E4}" type="presParOf" srcId="{DB7CA2E6-D470-4D14-8008-2AC10A375CA8}" destId="{6B648787-8F40-4304-9B2C-301B81E36F96}" srcOrd="5" destOrd="0" presId="urn:microsoft.com/office/officeart/2005/8/layout/hChevron3"/>
    <dgm:cxn modelId="{C78C0A75-267A-4299-908A-F4F8D63F8344}" type="presParOf" srcId="{DB7CA2E6-D470-4D14-8008-2AC10A375CA8}" destId="{2CAD7D20-E3AF-46D2-9DD0-E6CF1653603A}" srcOrd="6" destOrd="0" presId="urn:microsoft.com/office/officeart/2005/8/layout/hChevron3"/>
    <dgm:cxn modelId="{76BD98A2-3064-44AB-ADF5-4089186CAF4A}" type="presParOf" srcId="{DB7CA2E6-D470-4D14-8008-2AC10A375CA8}" destId="{0248315E-4AB8-4C5E-96F6-15D694673A41}" srcOrd="7" destOrd="0" presId="urn:microsoft.com/office/officeart/2005/8/layout/hChevron3"/>
    <dgm:cxn modelId="{7BE7A356-5424-4F32-896B-9053BFE89BF4}" type="presParOf" srcId="{DB7CA2E6-D470-4D14-8008-2AC10A375CA8}" destId="{C6ABCDBE-8447-40D6-9496-A1A0E9FCDBE1}" srcOrd="8"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4A062F-EB52-4CC5-9A5D-A597440646E4}" type="doc">
      <dgm:prSet loTypeId="urn:microsoft.com/office/officeart/2005/8/layout/chevron1" loCatId="process" qsTypeId="urn:microsoft.com/office/officeart/2005/8/quickstyle/simple1" qsCatId="simple" csTypeId="urn:microsoft.com/office/officeart/2005/8/colors/accent1_2" csCatId="accent1" phldr="1"/>
      <dgm:spPr/>
    </dgm:pt>
    <dgm:pt modelId="{DC587789-CC41-47D1-B556-43742D83EF96}">
      <dgm:prSet phldrT="[Text]"/>
      <dgm:spPr>
        <a:solidFill>
          <a:schemeClr val="accent3"/>
        </a:solidFill>
      </dgm:spPr>
      <dgm:t>
        <a:bodyPr/>
        <a:lstStyle/>
        <a:p>
          <a:pPr rtl="0"/>
          <a:r>
            <a:rPr lang="en-US" dirty="0">
              <a:solidFill>
                <a:schemeClr val="tx1"/>
              </a:solidFill>
              <a:latin typeface="Arial" panose="020B0604020202020204"/>
            </a:rPr>
            <a:t>Execute Agreement</a:t>
          </a:r>
        </a:p>
      </dgm:t>
    </dgm:pt>
    <dgm:pt modelId="{7F4D47E2-4815-4F2A-9974-1F85F94C6B74}" type="parTrans" cxnId="{CAB7EF0F-0FDA-4322-BC40-DD6F9CC5BCE3}">
      <dgm:prSet/>
      <dgm:spPr/>
      <dgm:t>
        <a:bodyPr/>
        <a:lstStyle/>
        <a:p>
          <a:endParaRPr lang="en-US"/>
        </a:p>
      </dgm:t>
    </dgm:pt>
    <dgm:pt modelId="{1BB78879-993A-406F-A272-BBA494782E75}" type="sibTrans" cxnId="{CAB7EF0F-0FDA-4322-BC40-DD6F9CC5BCE3}">
      <dgm:prSet/>
      <dgm:spPr/>
      <dgm:t>
        <a:bodyPr/>
        <a:lstStyle/>
        <a:p>
          <a:endParaRPr lang="en-US"/>
        </a:p>
      </dgm:t>
    </dgm:pt>
    <dgm:pt modelId="{B4D18872-41AD-462C-BE80-419B3EB0CE3A}">
      <dgm:prSet phldrT="[Text]" custT="1"/>
      <dgm:spPr>
        <a:solidFill>
          <a:schemeClr val="accent3"/>
        </a:solidFill>
      </dgm:spPr>
      <dgm:t>
        <a:bodyPr/>
        <a:lstStyle/>
        <a:p>
          <a:pPr rtl="0"/>
          <a:r>
            <a:rPr lang="en-US" sz="1400" dirty="0">
              <a:solidFill>
                <a:schemeClr val="tx1"/>
              </a:solidFill>
              <a:latin typeface="Arial" panose="020B0604020202020204"/>
            </a:rPr>
            <a:t>Submit invoices</a:t>
          </a:r>
          <a:r>
            <a:rPr lang="en-US" sz="1400" dirty="0">
              <a:solidFill>
                <a:schemeClr val="tx1"/>
              </a:solidFill>
            </a:rPr>
            <a:t> </a:t>
          </a:r>
          <a:r>
            <a:rPr lang="en-US" sz="1400" dirty="0">
              <a:solidFill>
                <a:schemeClr val="tx1"/>
              </a:solidFill>
              <a:latin typeface="Arial" panose="020B0604020202020204"/>
            </a:rPr>
            <a:t>and deliverables</a:t>
          </a:r>
          <a:endParaRPr lang="en-US" sz="1400" dirty="0">
            <a:solidFill>
              <a:schemeClr val="tx1"/>
            </a:solidFill>
          </a:endParaRPr>
        </a:p>
      </dgm:t>
      <dgm:extLst>
        <a:ext uri="{E40237B7-FDA0-4F09-8148-C483321AD2D9}">
          <dgm14:cNvPr xmlns:dgm14="http://schemas.microsoft.com/office/drawing/2010/diagram" id="0" name="" descr="There is a green graphic describing the invoicing process. The linear process reads as follows: execute agreement, begin reimbursable work, submit invoices and deliverables, grant closeout. "/>
        </a:ext>
      </dgm:extLst>
    </dgm:pt>
    <dgm:pt modelId="{5E5033B3-73DB-4CE4-9B21-D8DD55794DD2}" type="parTrans" cxnId="{3D902856-7A49-4069-AF37-2E0A518044BB}">
      <dgm:prSet/>
      <dgm:spPr/>
      <dgm:t>
        <a:bodyPr/>
        <a:lstStyle/>
        <a:p>
          <a:endParaRPr lang="en-US"/>
        </a:p>
      </dgm:t>
    </dgm:pt>
    <dgm:pt modelId="{A8A07A84-AB80-4D9D-AA2E-70A518B91EFB}" type="sibTrans" cxnId="{3D902856-7A49-4069-AF37-2E0A518044BB}">
      <dgm:prSet/>
      <dgm:spPr/>
      <dgm:t>
        <a:bodyPr/>
        <a:lstStyle/>
        <a:p>
          <a:endParaRPr lang="en-US"/>
        </a:p>
      </dgm:t>
    </dgm:pt>
    <dgm:pt modelId="{531ED478-713E-4516-8A1F-BDAD8A39D8CC}">
      <dgm:prSet phldrT="[Text]" custT="1"/>
      <dgm:spPr>
        <a:solidFill>
          <a:schemeClr val="accent3"/>
        </a:solidFill>
      </dgm:spPr>
      <dgm:t>
        <a:bodyPr/>
        <a:lstStyle/>
        <a:p>
          <a:r>
            <a:rPr lang="en-US" sz="1800" dirty="0">
              <a:solidFill>
                <a:schemeClr val="tx1"/>
              </a:solidFill>
            </a:rPr>
            <a:t>Grant closeout</a:t>
          </a:r>
        </a:p>
      </dgm:t>
    </dgm:pt>
    <dgm:pt modelId="{F32D48D2-6684-4829-A0C3-BBA370346432}" type="parTrans" cxnId="{2CB0F3D3-A526-4C8B-99E3-6B25BB62102F}">
      <dgm:prSet/>
      <dgm:spPr/>
      <dgm:t>
        <a:bodyPr/>
        <a:lstStyle/>
        <a:p>
          <a:endParaRPr lang="en-US"/>
        </a:p>
      </dgm:t>
    </dgm:pt>
    <dgm:pt modelId="{38CF13F8-4D29-4472-9A29-AE7452F7301F}" type="sibTrans" cxnId="{2CB0F3D3-A526-4C8B-99E3-6B25BB62102F}">
      <dgm:prSet/>
      <dgm:spPr/>
      <dgm:t>
        <a:bodyPr/>
        <a:lstStyle/>
        <a:p>
          <a:endParaRPr lang="en-US"/>
        </a:p>
      </dgm:t>
    </dgm:pt>
    <dgm:pt modelId="{FA514E73-CA2D-45DD-9A9D-C00E94F11F8B}">
      <dgm:prSet phldr="0"/>
      <dgm:spPr>
        <a:solidFill>
          <a:schemeClr val="accent3"/>
        </a:solidFill>
      </dgm:spPr>
      <dgm:t>
        <a:bodyPr/>
        <a:lstStyle/>
        <a:p>
          <a:pPr rtl="0"/>
          <a:r>
            <a:rPr lang="en-US" dirty="0">
              <a:solidFill>
                <a:schemeClr val="tx1"/>
              </a:solidFill>
              <a:latin typeface="Arial" panose="020B0604020202020204"/>
            </a:rPr>
            <a:t>Begin reimbursable</a:t>
          </a:r>
          <a:r>
            <a:rPr lang="en-US" dirty="0">
              <a:solidFill>
                <a:schemeClr val="tx1"/>
              </a:solidFill>
            </a:rPr>
            <a:t> work</a:t>
          </a:r>
          <a:endParaRPr lang="en-US" dirty="0"/>
        </a:p>
      </dgm:t>
    </dgm:pt>
    <dgm:pt modelId="{E63C8C93-44B0-4B70-AE9E-40D0BB92CDC3}" type="parTrans" cxnId="{61C7F80C-464A-4B81-9C52-D178FB7E7794}">
      <dgm:prSet/>
      <dgm:spPr/>
      <dgm:t>
        <a:bodyPr/>
        <a:lstStyle/>
        <a:p>
          <a:endParaRPr lang="en-US"/>
        </a:p>
      </dgm:t>
    </dgm:pt>
    <dgm:pt modelId="{07BE41DC-7F12-4694-8377-E00D7C259C70}" type="sibTrans" cxnId="{61C7F80C-464A-4B81-9C52-D178FB7E7794}">
      <dgm:prSet/>
      <dgm:spPr/>
      <dgm:t>
        <a:bodyPr/>
        <a:lstStyle/>
        <a:p>
          <a:endParaRPr lang="en-US"/>
        </a:p>
      </dgm:t>
    </dgm:pt>
    <dgm:pt modelId="{AFDA74CB-1637-42F2-8810-1D7172AF83A9}" type="pres">
      <dgm:prSet presAssocID="{BE4A062F-EB52-4CC5-9A5D-A597440646E4}" presName="Name0" presStyleCnt="0">
        <dgm:presLayoutVars>
          <dgm:dir/>
          <dgm:animLvl val="lvl"/>
          <dgm:resizeHandles val="exact"/>
        </dgm:presLayoutVars>
      </dgm:prSet>
      <dgm:spPr/>
    </dgm:pt>
    <dgm:pt modelId="{3FA7867A-B4D0-4A2D-82D9-7B542D511934}" type="pres">
      <dgm:prSet presAssocID="{DC587789-CC41-47D1-B556-43742D83EF96}" presName="parTxOnly" presStyleLbl="node1" presStyleIdx="0" presStyleCnt="4" custLinFactX="8905" custLinFactNeighborX="100000" custLinFactNeighborY="1081">
        <dgm:presLayoutVars>
          <dgm:chMax val="0"/>
          <dgm:chPref val="0"/>
          <dgm:bulletEnabled val="1"/>
        </dgm:presLayoutVars>
      </dgm:prSet>
      <dgm:spPr/>
    </dgm:pt>
    <dgm:pt modelId="{38A478E9-5A43-4241-A4F1-6707C0634E2D}" type="pres">
      <dgm:prSet presAssocID="{1BB78879-993A-406F-A272-BBA494782E75}" presName="parTxOnlySpace" presStyleCnt="0"/>
      <dgm:spPr/>
    </dgm:pt>
    <dgm:pt modelId="{96C14BCB-021D-4224-8769-7C911C070F3C}" type="pres">
      <dgm:prSet presAssocID="{FA514E73-CA2D-45DD-9A9D-C00E94F11F8B}" presName="parTxOnly" presStyleLbl="node1" presStyleIdx="1" presStyleCnt="4" custLinFactNeighborX="93288" custLinFactNeighborY="970">
        <dgm:presLayoutVars>
          <dgm:chMax val="0"/>
          <dgm:chPref val="0"/>
          <dgm:bulletEnabled val="1"/>
        </dgm:presLayoutVars>
      </dgm:prSet>
      <dgm:spPr/>
    </dgm:pt>
    <dgm:pt modelId="{BB7D8AA7-8128-4E74-BBB4-53E44E364F70}" type="pres">
      <dgm:prSet presAssocID="{07BE41DC-7F12-4694-8377-E00D7C259C70}" presName="parTxOnlySpace" presStyleCnt="0"/>
      <dgm:spPr/>
    </dgm:pt>
    <dgm:pt modelId="{575D6D95-F312-4236-8031-1CBEBFE32CFE}" type="pres">
      <dgm:prSet presAssocID="{B4D18872-41AD-462C-BE80-419B3EB0CE3A}" presName="parTxOnly" presStyleLbl="node1" presStyleIdx="2" presStyleCnt="4">
        <dgm:presLayoutVars>
          <dgm:chMax val="0"/>
          <dgm:chPref val="0"/>
          <dgm:bulletEnabled val="1"/>
        </dgm:presLayoutVars>
      </dgm:prSet>
      <dgm:spPr/>
    </dgm:pt>
    <dgm:pt modelId="{49AE81DA-2BE8-4963-A99F-978BFF081776}" type="pres">
      <dgm:prSet presAssocID="{A8A07A84-AB80-4D9D-AA2E-70A518B91EFB}" presName="parTxOnlySpace" presStyleCnt="0"/>
      <dgm:spPr/>
    </dgm:pt>
    <dgm:pt modelId="{2D35FF64-00F9-4251-B278-8935C23B7F07}" type="pres">
      <dgm:prSet presAssocID="{531ED478-713E-4516-8A1F-BDAD8A39D8CC}" presName="parTxOnly" presStyleLbl="node1" presStyleIdx="3" presStyleCnt="4" custLinFactX="-66" custLinFactNeighborX="-100000" custLinFactNeighborY="517">
        <dgm:presLayoutVars>
          <dgm:chMax val="0"/>
          <dgm:chPref val="0"/>
          <dgm:bulletEnabled val="1"/>
        </dgm:presLayoutVars>
      </dgm:prSet>
      <dgm:spPr/>
    </dgm:pt>
  </dgm:ptLst>
  <dgm:cxnLst>
    <dgm:cxn modelId="{61C7F80C-464A-4B81-9C52-D178FB7E7794}" srcId="{BE4A062F-EB52-4CC5-9A5D-A597440646E4}" destId="{FA514E73-CA2D-45DD-9A9D-C00E94F11F8B}" srcOrd="1" destOrd="0" parTransId="{E63C8C93-44B0-4B70-AE9E-40D0BB92CDC3}" sibTransId="{07BE41DC-7F12-4694-8377-E00D7C259C70}"/>
    <dgm:cxn modelId="{CAB7EF0F-0FDA-4322-BC40-DD6F9CC5BCE3}" srcId="{BE4A062F-EB52-4CC5-9A5D-A597440646E4}" destId="{DC587789-CC41-47D1-B556-43742D83EF96}" srcOrd="0" destOrd="0" parTransId="{7F4D47E2-4815-4F2A-9974-1F85F94C6B74}" sibTransId="{1BB78879-993A-406F-A272-BBA494782E75}"/>
    <dgm:cxn modelId="{13607932-7A44-4745-9700-8F0BD8A45FFA}" type="presOf" srcId="{531ED478-713E-4516-8A1F-BDAD8A39D8CC}" destId="{2D35FF64-00F9-4251-B278-8935C23B7F07}" srcOrd="0" destOrd="0" presId="urn:microsoft.com/office/officeart/2005/8/layout/chevron1"/>
    <dgm:cxn modelId="{B37FF54D-2A4F-4B64-AF91-FBFE1897B916}" type="presOf" srcId="{DC587789-CC41-47D1-B556-43742D83EF96}" destId="{3FA7867A-B4D0-4A2D-82D9-7B542D511934}" srcOrd="0" destOrd="0" presId="urn:microsoft.com/office/officeart/2005/8/layout/chevron1"/>
    <dgm:cxn modelId="{3D902856-7A49-4069-AF37-2E0A518044BB}" srcId="{BE4A062F-EB52-4CC5-9A5D-A597440646E4}" destId="{B4D18872-41AD-462C-BE80-419B3EB0CE3A}" srcOrd="2" destOrd="0" parTransId="{5E5033B3-73DB-4CE4-9B21-D8DD55794DD2}" sibTransId="{A8A07A84-AB80-4D9D-AA2E-70A518B91EFB}"/>
    <dgm:cxn modelId="{3C53DC8A-C958-4156-9E1D-51CDCF175C72}" type="presOf" srcId="{BE4A062F-EB52-4CC5-9A5D-A597440646E4}" destId="{AFDA74CB-1637-42F2-8810-1D7172AF83A9}" srcOrd="0" destOrd="0" presId="urn:microsoft.com/office/officeart/2005/8/layout/chevron1"/>
    <dgm:cxn modelId="{79A3D2CC-A7A1-4CFB-97D8-1AF8CA516772}" type="presOf" srcId="{FA514E73-CA2D-45DD-9A9D-C00E94F11F8B}" destId="{96C14BCB-021D-4224-8769-7C911C070F3C}" srcOrd="0" destOrd="0" presId="urn:microsoft.com/office/officeart/2005/8/layout/chevron1"/>
    <dgm:cxn modelId="{2CB0F3D3-A526-4C8B-99E3-6B25BB62102F}" srcId="{BE4A062F-EB52-4CC5-9A5D-A597440646E4}" destId="{531ED478-713E-4516-8A1F-BDAD8A39D8CC}" srcOrd="3" destOrd="0" parTransId="{F32D48D2-6684-4829-A0C3-BBA370346432}" sibTransId="{38CF13F8-4D29-4472-9A29-AE7452F7301F}"/>
    <dgm:cxn modelId="{CBF76DF9-8AD5-4988-89EF-8727B4B7812F}" type="presOf" srcId="{B4D18872-41AD-462C-BE80-419B3EB0CE3A}" destId="{575D6D95-F312-4236-8031-1CBEBFE32CFE}" srcOrd="0" destOrd="0" presId="urn:microsoft.com/office/officeart/2005/8/layout/chevron1"/>
    <dgm:cxn modelId="{1ACF2E05-3C09-4C73-B739-B57B560490A1}" type="presParOf" srcId="{AFDA74CB-1637-42F2-8810-1D7172AF83A9}" destId="{3FA7867A-B4D0-4A2D-82D9-7B542D511934}" srcOrd="0" destOrd="0" presId="urn:microsoft.com/office/officeart/2005/8/layout/chevron1"/>
    <dgm:cxn modelId="{5B11DC30-7A23-4EB9-993C-8231ED300621}" type="presParOf" srcId="{AFDA74CB-1637-42F2-8810-1D7172AF83A9}" destId="{38A478E9-5A43-4241-A4F1-6707C0634E2D}" srcOrd="1" destOrd="0" presId="urn:microsoft.com/office/officeart/2005/8/layout/chevron1"/>
    <dgm:cxn modelId="{7F9A3D06-8032-441B-8265-4CCAE6728C84}" type="presParOf" srcId="{AFDA74CB-1637-42F2-8810-1D7172AF83A9}" destId="{96C14BCB-021D-4224-8769-7C911C070F3C}" srcOrd="2" destOrd="0" presId="urn:microsoft.com/office/officeart/2005/8/layout/chevron1"/>
    <dgm:cxn modelId="{FC77F5D3-756C-47C0-8AFE-E37024B67CE3}" type="presParOf" srcId="{AFDA74CB-1637-42F2-8810-1D7172AF83A9}" destId="{BB7D8AA7-8128-4E74-BBB4-53E44E364F70}" srcOrd="3" destOrd="0" presId="urn:microsoft.com/office/officeart/2005/8/layout/chevron1"/>
    <dgm:cxn modelId="{235566A8-4CA6-461B-9B02-3A5285DD8180}" type="presParOf" srcId="{AFDA74CB-1637-42F2-8810-1D7172AF83A9}" destId="{575D6D95-F312-4236-8031-1CBEBFE32CFE}" srcOrd="4" destOrd="0" presId="urn:microsoft.com/office/officeart/2005/8/layout/chevron1"/>
    <dgm:cxn modelId="{3129B576-AABC-49AF-9CEB-6D6E1D3DD9CE}" type="presParOf" srcId="{AFDA74CB-1637-42F2-8810-1D7172AF83A9}" destId="{49AE81DA-2BE8-4963-A99F-978BFF081776}" srcOrd="5" destOrd="0" presId="urn:microsoft.com/office/officeart/2005/8/layout/chevron1"/>
    <dgm:cxn modelId="{88A67A6E-EE84-472E-94EB-264C7184DD96}" type="presParOf" srcId="{AFDA74CB-1637-42F2-8810-1D7172AF83A9}" destId="{2D35FF64-00F9-4251-B278-8935C23B7F07}"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A3C06-0F68-4CCB-94BE-D3FE29915947}">
      <dsp:nvSpPr>
        <dsp:cNvPr id="0" name=""/>
        <dsp:cNvSpPr/>
      </dsp:nvSpPr>
      <dsp:spPr>
        <a:xfrm>
          <a:off x="2377" y="1918361"/>
          <a:ext cx="2078884" cy="83155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marL="0" lvl="0" indent="0" algn="ctr" defTabSz="933450">
            <a:lnSpc>
              <a:spcPct val="90000"/>
            </a:lnSpc>
            <a:spcBef>
              <a:spcPct val="0"/>
            </a:spcBef>
            <a:spcAft>
              <a:spcPct val="35000"/>
            </a:spcAft>
            <a:buNone/>
          </a:pPr>
          <a:r>
            <a:rPr lang="en-US" sz="2100" kern="1200" dirty="0"/>
            <a:t>MTC Internal Review</a:t>
          </a:r>
        </a:p>
      </dsp:txBody>
      <dsp:txXfrm>
        <a:off x="2377" y="1918361"/>
        <a:ext cx="1870996" cy="831553"/>
      </dsp:txXfrm>
    </dsp:sp>
    <dsp:sp modelId="{5609E122-7FF0-4B65-9748-BA458CA8FF3E}">
      <dsp:nvSpPr>
        <dsp:cNvPr id="0" name=""/>
        <dsp:cNvSpPr/>
      </dsp:nvSpPr>
      <dsp:spPr>
        <a:xfrm>
          <a:off x="1665485" y="1918361"/>
          <a:ext cx="2078884" cy="83155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n-US" sz="2100" kern="1200" dirty="0" err="1"/>
            <a:t>Docusign</a:t>
          </a:r>
          <a:endParaRPr lang="en-US" sz="2100" kern="1200" dirty="0"/>
        </a:p>
      </dsp:txBody>
      <dsp:txXfrm>
        <a:off x="2081262" y="1918361"/>
        <a:ext cx="1247331" cy="831553"/>
      </dsp:txXfrm>
    </dsp:sp>
    <dsp:sp modelId="{E4BD91F6-595D-45AE-BCAF-5446CC839520}">
      <dsp:nvSpPr>
        <dsp:cNvPr id="0" name=""/>
        <dsp:cNvSpPr/>
      </dsp:nvSpPr>
      <dsp:spPr>
        <a:xfrm>
          <a:off x="3328592" y="1918361"/>
          <a:ext cx="2078884" cy="83155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Arial" panose="020B0604020202020204"/>
            </a:rPr>
            <a:t>Fully Executed</a:t>
          </a:r>
          <a:endParaRPr lang="en-US" sz="2100" kern="1200" dirty="0"/>
        </a:p>
      </dsp:txBody>
      <dsp:txXfrm>
        <a:off x="3744369" y="1918361"/>
        <a:ext cx="1247331" cy="8315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A3C06-0F68-4CCB-94BE-D3FE29915947}">
      <dsp:nvSpPr>
        <dsp:cNvPr id="0" name=""/>
        <dsp:cNvSpPr/>
      </dsp:nvSpPr>
      <dsp:spPr>
        <a:xfrm>
          <a:off x="3300" y="1167206"/>
          <a:ext cx="2343236" cy="937294"/>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panose="020B0604020202020204"/>
            </a:rPr>
            <a:t>Review</a:t>
          </a:r>
          <a:r>
            <a:rPr lang="en-US" sz="2000" kern="1200" dirty="0">
              <a:solidFill>
                <a:schemeClr val="tx1"/>
              </a:solidFill>
            </a:rPr>
            <a:t> MFA</a:t>
          </a:r>
        </a:p>
      </dsp:txBody>
      <dsp:txXfrm>
        <a:off x="3300" y="1167206"/>
        <a:ext cx="2108913" cy="937294"/>
      </dsp:txXfrm>
    </dsp:sp>
    <dsp:sp modelId="{5609E122-7FF0-4B65-9748-BA458CA8FF3E}">
      <dsp:nvSpPr>
        <dsp:cNvPr id="0" name=""/>
        <dsp:cNvSpPr/>
      </dsp:nvSpPr>
      <dsp:spPr>
        <a:xfrm>
          <a:off x="1877889" y="1167206"/>
          <a:ext cx="2343236" cy="937294"/>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latin typeface="Arial" panose="020B0604020202020204"/>
            </a:rPr>
            <a:t>Provide contact information</a:t>
          </a:r>
          <a:endParaRPr lang="en-US" sz="2000" kern="1200" dirty="0">
            <a:solidFill>
              <a:schemeClr val="tx1"/>
            </a:solidFill>
          </a:endParaRPr>
        </a:p>
      </dsp:txBody>
      <dsp:txXfrm>
        <a:off x="2346536" y="1167206"/>
        <a:ext cx="1405942" cy="9372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9E122-7FF0-4B65-9748-BA458CA8FF3E}">
      <dsp:nvSpPr>
        <dsp:cNvPr id="0" name=""/>
        <dsp:cNvSpPr/>
      </dsp:nvSpPr>
      <dsp:spPr>
        <a:xfrm>
          <a:off x="3300" y="948828"/>
          <a:ext cx="2343235" cy="937294"/>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Finalize SOW, Schedule, &amp; Budget</a:t>
          </a:r>
        </a:p>
      </dsp:txBody>
      <dsp:txXfrm>
        <a:off x="3300" y="948828"/>
        <a:ext cx="2108912" cy="937294"/>
      </dsp:txXfrm>
    </dsp:sp>
    <dsp:sp modelId="{E4BD91F6-595D-45AE-BCAF-5446CC839520}">
      <dsp:nvSpPr>
        <dsp:cNvPr id="0" name=""/>
        <dsp:cNvSpPr/>
      </dsp:nvSpPr>
      <dsp:spPr>
        <a:xfrm>
          <a:off x="1877888" y="948828"/>
          <a:ext cx="2343235" cy="93729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rtl="0">
            <a:lnSpc>
              <a:spcPct val="90000"/>
            </a:lnSpc>
            <a:spcBef>
              <a:spcPct val="0"/>
            </a:spcBef>
            <a:spcAft>
              <a:spcPct val="35000"/>
            </a:spcAft>
            <a:buNone/>
          </a:pPr>
          <a:r>
            <a:rPr lang="en-US" sz="1900" kern="1200" dirty="0">
              <a:solidFill>
                <a:schemeClr val="tx1"/>
              </a:solidFill>
            </a:rPr>
            <a:t>Review </a:t>
          </a:r>
          <a:r>
            <a:rPr lang="en-US" sz="1900" kern="1200" dirty="0">
              <a:solidFill>
                <a:schemeClr val="tx1"/>
              </a:solidFill>
              <a:latin typeface="Arial" panose="020B0604020202020204"/>
            </a:rPr>
            <a:t>and approve</a:t>
          </a:r>
          <a:r>
            <a:rPr lang="en-US" sz="1900" kern="1200" dirty="0">
              <a:solidFill>
                <a:schemeClr val="tx1"/>
              </a:solidFill>
            </a:rPr>
            <a:t> supplement</a:t>
          </a:r>
        </a:p>
      </dsp:txBody>
      <dsp:txXfrm>
        <a:off x="2346535" y="948828"/>
        <a:ext cx="1405941" cy="9372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A3C06-0F68-4CCB-94BE-D3FE29915947}">
      <dsp:nvSpPr>
        <dsp:cNvPr id="0" name=""/>
        <dsp:cNvSpPr/>
      </dsp:nvSpPr>
      <dsp:spPr>
        <a:xfrm>
          <a:off x="2784" y="1565542"/>
          <a:ext cx="2434978" cy="97399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72009" rIns="36005" bIns="72009"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rial" panose="020B0604020202020204"/>
            </a:rPr>
            <a:t>FHWA</a:t>
          </a:r>
          <a:endParaRPr lang="en-US" sz="2700" kern="1200" dirty="0"/>
        </a:p>
      </dsp:txBody>
      <dsp:txXfrm>
        <a:off x="2784" y="1565542"/>
        <a:ext cx="2191480" cy="973991"/>
      </dsp:txXfrm>
    </dsp:sp>
    <dsp:sp modelId="{5609E122-7FF0-4B65-9748-BA458CA8FF3E}">
      <dsp:nvSpPr>
        <dsp:cNvPr id="0" name=""/>
        <dsp:cNvSpPr/>
      </dsp:nvSpPr>
      <dsp:spPr>
        <a:xfrm>
          <a:off x="1950767" y="1565542"/>
          <a:ext cx="2434978" cy="97399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marL="0" lvl="0" indent="0" algn="ctr" defTabSz="1200150">
            <a:lnSpc>
              <a:spcPct val="90000"/>
            </a:lnSpc>
            <a:spcBef>
              <a:spcPct val="0"/>
            </a:spcBef>
            <a:spcAft>
              <a:spcPct val="35000"/>
            </a:spcAft>
            <a:buNone/>
          </a:pPr>
          <a:r>
            <a:rPr lang="en-US" sz="2700" kern="1200" dirty="0"/>
            <a:t>Caltrans</a:t>
          </a:r>
        </a:p>
      </dsp:txBody>
      <dsp:txXfrm>
        <a:off x="2437763" y="1565542"/>
        <a:ext cx="1460987" cy="973991"/>
      </dsp:txXfrm>
    </dsp:sp>
    <dsp:sp modelId="{E4BD91F6-595D-45AE-BCAF-5446CC839520}">
      <dsp:nvSpPr>
        <dsp:cNvPr id="0" name=""/>
        <dsp:cNvSpPr/>
      </dsp:nvSpPr>
      <dsp:spPr>
        <a:xfrm>
          <a:off x="3898750" y="1565542"/>
          <a:ext cx="2434978" cy="97399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rial" panose="020B0604020202020204"/>
            </a:rPr>
            <a:t>MTC</a:t>
          </a:r>
          <a:endParaRPr lang="en-US" sz="2700" kern="1200" dirty="0"/>
        </a:p>
      </dsp:txBody>
      <dsp:txXfrm>
        <a:off x="4385746" y="1565542"/>
        <a:ext cx="1460987" cy="9739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A3C06-0F68-4CCB-94BE-D3FE29915947}">
      <dsp:nvSpPr>
        <dsp:cNvPr id="0" name=""/>
        <dsp:cNvSpPr/>
      </dsp:nvSpPr>
      <dsp:spPr>
        <a:xfrm>
          <a:off x="941" y="2163948"/>
          <a:ext cx="1542810" cy="61712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a:rPr>
            <a:t>OBAG</a:t>
          </a:r>
          <a:endParaRPr lang="en-US" sz="1200" kern="1200" dirty="0"/>
        </a:p>
      </dsp:txBody>
      <dsp:txXfrm>
        <a:off x="941" y="2163948"/>
        <a:ext cx="1388529" cy="617124"/>
      </dsp:txXfrm>
    </dsp:sp>
    <dsp:sp modelId="{773E29CD-9392-4B8D-A603-1EA6D7BEDB1E}">
      <dsp:nvSpPr>
        <dsp:cNvPr id="0" name=""/>
        <dsp:cNvSpPr/>
      </dsp:nvSpPr>
      <dsp:spPr>
        <a:xfrm>
          <a:off x="1235190" y="2163948"/>
          <a:ext cx="1542810" cy="6171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PDA Program</a:t>
          </a:r>
        </a:p>
      </dsp:txBody>
      <dsp:txXfrm>
        <a:off x="1543752" y="2163948"/>
        <a:ext cx="925686" cy="617124"/>
      </dsp:txXfrm>
    </dsp:sp>
    <dsp:sp modelId="{5609E122-7FF0-4B65-9748-BA458CA8FF3E}">
      <dsp:nvSpPr>
        <dsp:cNvPr id="0" name=""/>
        <dsp:cNvSpPr/>
      </dsp:nvSpPr>
      <dsp:spPr>
        <a:xfrm>
          <a:off x="2469438" y="2163948"/>
          <a:ext cx="1542810" cy="6171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Arial" panose="020B0604020202020204"/>
            </a:rPr>
            <a:t>Call for Projects</a:t>
          </a:r>
          <a:endParaRPr lang="en-US" sz="1200" kern="1200" dirty="0"/>
        </a:p>
      </dsp:txBody>
      <dsp:txXfrm>
        <a:off x="2778000" y="2163948"/>
        <a:ext cx="925686" cy="617124"/>
      </dsp:txXfrm>
    </dsp:sp>
    <dsp:sp modelId="{773B23B3-A03D-4E8F-91FC-88A9F13E2B19}">
      <dsp:nvSpPr>
        <dsp:cNvPr id="0" name=""/>
        <dsp:cNvSpPr/>
      </dsp:nvSpPr>
      <dsp:spPr>
        <a:xfrm>
          <a:off x="3703686" y="2163948"/>
          <a:ext cx="1542810" cy="6171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Arial" panose="020B0604020202020204"/>
            </a:rPr>
            <a:t>Project Approval</a:t>
          </a:r>
        </a:p>
      </dsp:txBody>
      <dsp:txXfrm>
        <a:off x="4012248" y="2163948"/>
        <a:ext cx="925686" cy="617124"/>
      </dsp:txXfrm>
    </dsp:sp>
    <dsp:sp modelId="{4F3D8664-3D80-4A67-9928-EB255CDC3C34}">
      <dsp:nvSpPr>
        <dsp:cNvPr id="0" name=""/>
        <dsp:cNvSpPr/>
      </dsp:nvSpPr>
      <dsp:spPr>
        <a:xfrm>
          <a:off x="4937935" y="2163948"/>
          <a:ext cx="1542810" cy="6171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Arial" panose="020B0604020202020204"/>
            </a:rPr>
            <a:t>Caltrans approval (E-76)</a:t>
          </a:r>
          <a:endParaRPr lang="en-US" sz="1200" kern="1200" dirty="0"/>
        </a:p>
      </dsp:txBody>
      <dsp:txXfrm>
        <a:off x="5246497" y="2163948"/>
        <a:ext cx="925686" cy="617124"/>
      </dsp:txXfrm>
    </dsp:sp>
    <dsp:sp modelId="{81DDCD0F-43DC-4226-8481-C25B50672BFA}">
      <dsp:nvSpPr>
        <dsp:cNvPr id="0" name=""/>
        <dsp:cNvSpPr/>
      </dsp:nvSpPr>
      <dsp:spPr>
        <a:xfrm>
          <a:off x="6172183" y="2163948"/>
          <a:ext cx="1542810" cy="6171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Arial" panose="020B0604020202020204"/>
            </a:rPr>
            <a:t>Subrecipient Contract</a:t>
          </a:r>
        </a:p>
      </dsp:txBody>
      <dsp:txXfrm>
        <a:off x="6480745" y="2163948"/>
        <a:ext cx="925686" cy="6171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A3C06-0F68-4CCB-94BE-D3FE29915947}">
      <dsp:nvSpPr>
        <dsp:cNvPr id="0" name=""/>
        <dsp:cNvSpPr/>
      </dsp:nvSpPr>
      <dsp:spPr>
        <a:xfrm>
          <a:off x="914" y="2073018"/>
          <a:ext cx="1782331" cy="71293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Arial" panose="020B0604020202020204"/>
            </a:rPr>
            <a:t>Set DBE Goal</a:t>
          </a:r>
          <a:endParaRPr lang="en-US" sz="1300" kern="1200" dirty="0"/>
        </a:p>
      </dsp:txBody>
      <dsp:txXfrm>
        <a:off x="914" y="2073018"/>
        <a:ext cx="1604098" cy="712932"/>
      </dsp:txXfrm>
    </dsp:sp>
    <dsp:sp modelId="{5609E122-7FF0-4B65-9748-BA458CA8FF3E}">
      <dsp:nvSpPr>
        <dsp:cNvPr id="0" name=""/>
        <dsp:cNvSpPr/>
      </dsp:nvSpPr>
      <dsp:spPr>
        <a:xfrm>
          <a:off x="1426778" y="2073018"/>
          <a:ext cx="1782331" cy="71293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rtl="0">
            <a:lnSpc>
              <a:spcPct val="90000"/>
            </a:lnSpc>
            <a:spcBef>
              <a:spcPct val="0"/>
            </a:spcBef>
            <a:spcAft>
              <a:spcPct val="35000"/>
            </a:spcAft>
            <a:buNone/>
          </a:pPr>
          <a:r>
            <a:rPr lang="en-US" sz="1300" kern="1200" dirty="0"/>
            <a:t>Caltrans</a:t>
          </a:r>
          <a:r>
            <a:rPr lang="en-US" sz="1300" kern="1200" dirty="0">
              <a:latin typeface="Arial" panose="020B0604020202020204"/>
            </a:rPr>
            <a:t> approval</a:t>
          </a:r>
          <a:endParaRPr lang="en-US" sz="1300" kern="1200" dirty="0"/>
        </a:p>
      </dsp:txBody>
      <dsp:txXfrm>
        <a:off x="1783244" y="2073018"/>
        <a:ext cx="1069399" cy="712932"/>
      </dsp:txXfrm>
    </dsp:sp>
    <dsp:sp modelId="{E4BD91F6-595D-45AE-BCAF-5446CC839520}">
      <dsp:nvSpPr>
        <dsp:cNvPr id="0" name=""/>
        <dsp:cNvSpPr/>
      </dsp:nvSpPr>
      <dsp:spPr>
        <a:xfrm>
          <a:off x="2852643" y="2073018"/>
          <a:ext cx="1782331" cy="71293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Arial" panose="020B0604020202020204"/>
            </a:rPr>
            <a:t>Issue Procurement</a:t>
          </a:r>
          <a:endParaRPr lang="en-US" sz="1300" kern="1200" dirty="0"/>
        </a:p>
      </dsp:txBody>
      <dsp:txXfrm>
        <a:off x="3209109" y="2073018"/>
        <a:ext cx="1069399" cy="712932"/>
      </dsp:txXfrm>
    </dsp:sp>
    <dsp:sp modelId="{2CAD7D20-E3AF-46D2-9DD0-E6CF1653603A}">
      <dsp:nvSpPr>
        <dsp:cNvPr id="0" name=""/>
        <dsp:cNvSpPr/>
      </dsp:nvSpPr>
      <dsp:spPr>
        <a:xfrm>
          <a:off x="4278508" y="2073018"/>
          <a:ext cx="1782331" cy="71293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Arial" panose="020B0604020202020204"/>
            </a:rPr>
            <a:t>Report on DBE Participation</a:t>
          </a:r>
        </a:p>
      </dsp:txBody>
      <dsp:txXfrm>
        <a:off x="4634974" y="2073018"/>
        <a:ext cx="1069399" cy="712932"/>
      </dsp:txXfrm>
    </dsp:sp>
    <dsp:sp modelId="{C6ABCDBE-8447-40D6-9496-A1A0E9FCDBE1}">
      <dsp:nvSpPr>
        <dsp:cNvPr id="0" name=""/>
        <dsp:cNvSpPr/>
      </dsp:nvSpPr>
      <dsp:spPr>
        <a:xfrm>
          <a:off x="5704373" y="2073018"/>
          <a:ext cx="1782331" cy="71293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Arial" panose="020B0604020202020204"/>
            </a:rPr>
            <a:t>Final DBE Report</a:t>
          </a:r>
        </a:p>
      </dsp:txBody>
      <dsp:txXfrm>
        <a:off x="6060839" y="2073018"/>
        <a:ext cx="1069399" cy="7129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7867A-B4D0-4A2D-82D9-7B542D511934}">
      <dsp:nvSpPr>
        <dsp:cNvPr id="0" name=""/>
        <dsp:cNvSpPr/>
      </dsp:nvSpPr>
      <dsp:spPr>
        <a:xfrm>
          <a:off x="340727" y="2411658"/>
          <a:ext cx="1786085" cy="714434"/>
        </a:xfrm>
        <a:prstGeom prst="chevron">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rtl="0">
            <a:lnSpc>
              <a:spcPct val="90000"/>
            </a:lnSpc>
            <a:spcBef>
              <a:spcPct val="0"/>
            </a:spcBef>
            <a:spcAft>
              <a:spcPct val="35000"/>
            </a:spcAft>
            <a:buNone/>
          </a:pPr>
          <a:r>
            <a:rPr lang="en-US" sz="1300" kern="1200" dirty="0">
              <a:solidFill>
                <a:schemeClr val="tx1"/>
              </a:solidFill>
              <a:latin typeface="Arial" panose="020B0604020202020204"/>
            </a:rPr>
            <a:t>Execute Agreement</a:t>
          </a:r>
        </a:p>
      </dsp:txBody>
      <dsp:txXfrm>
        <a:off x="697944" y="2411658"/>
        <a:ext cx="1071651" cy="714434"/>
      </dsp:txXfrm>
    </dsp:sp>
    <dsp:sp modelId="{96C14BCB-021D-4224-8769-7C911C070F3C}">
      <dsp:nvSpPr>
        <dsp:cNvPr id="0" name=""/>
        <dsp:cNvSpPr/>
      </dsp:nvSpPr>
      <dsp:spPr>
        <a:xfrm>
          <a:off x="1777165" y="2410865"/>
          <a:ext cx="1786085" cy="714434"/>
        </a:xfrm>
        <a:prstGeom prst="chevron">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rtl="0">
            <a:lnSpc>
              <a:spcPct val="90000"/>
            </a:lnSpc>
            <a:spcBef>
              <a:spcPct val="0"/>
            </a:spcBef>
            <a:spcAft>
              <a:spcPct val="35000"/>
            </a:spcAft>
            <a:buNone/>
          </a:pPr>
          <a:r>
            <a:rPr lang="en-US" sz="1300" kern="1200" dirty="0">
              <a:solidFill>
                <a:schemeClr val="tx1"/>
              </a:solidFill>
              <a:latin typeface="Arial" panose="020B0604020202020204"/>
            </a:rPr>
            <a:t>Begin reimbursable</a:t>
          </a:r>
          <a:r>
            <a:rPr lang="en-US" sz="1300" kern="1200" dirty="0">
              <a:solidFill>
                <a:schemeClr val="tx1"/>
              </a:solidFill>
            </a:rPr>
            <a:t> work</a:t>
          </a:r>
          <a:endParaRPr lang="en-US" sz="1300" kern="1200" dirty="0"/>
        </a:p>
      </dsp:txBody>
      <dsp:txXfrm>
        <a:off x="2134382" y="2410865"/>
        <a:ext cx="1071651" cy="714434"/>
      </dsp:txXfrm>
    </dsp:sp>
    <dsp:sp modelId="{575D6D95-F312-4236-8031-1CBEBFE32CFE}">
      <dsp:nvSpPr>
        <dsp:cNvPr id="0" name=""/>
        <dsp:cNvSpPr/>
      </dsp:nvSpPr>
      <dsp:spPr>
        <a:xfrm>
          <a:off x="3218022" y="2403935"/>
          <a:ext cx="1786085" cy="714434"/>
        </a:xfrm>
        <a:prstGeom prst="chevron">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tx1"/>
              </a:solidFill>
              <a:latin typeface="Arial" panose="020B0604020202020204"/>
            </a:rPr>
            <a:t>Submit invoices</a:t>
          </a:r>
          <a:r>
            <a:rPr lang="en-US" sz="1400" kern="1200" dirty="0">
              <a:solidFill>
                <a:schemeClr val="tx1"/>
              </a:solidFill>
            </a:rPr>
            <a:t> </a:t>
          </a:r>
          <a:r>
            <a:rPr lang="en-US" sz="1400" kern="1200" dirty="0">
              <a:solidFill>
                <a:schemeClr val="tx1"/>
              </a:solidFill>
              <a:latin typeface="Arial" panose="020B0604020202020204"/>
            </a:rPr>
            <a:t>and deliverables</a:t>
          </a:r>
          <a:endParaRPr lang="en-US" sz="1400" kern="1200" dirty="0">
            <a:solidFill>
              <a:schemeClr val="tx1"/>
            </a:solidFill>
          </a:endParaRPr>
        </a:p>
      </dsp:txBody>
      <dsp:txXfrm>
        <a:off x="3575239" y="2403935"/>
        <a:ext cx="1071651" cy="714434"/>
      </dsp:txXfrm>
    </dsp:sp>
    <dsp:sp modelId="{2D35FF64-00F9-4251-B278-8935C23B7F07}">
      <dsp:nvSpPr>
        <dsp:cNvPr id="0" name=""/>
        <dsp:cNvSpPr/>
      </dsp:nvSpPr>
      <dsp:spPr>
        <a:xfrm>
          <a:off x="4645711" y="2407629"/>
          <a:ext cx="1786085" cy="714434"/>
        </a:xfrm>
        <a:prstGeom prst="chevron">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Grant closeout</a:t>
          </a:r>
        </a:p>
      </dsp:txBody>
      <dsp:txXfrm>
        <a:off x="5002928" y="2407629"/>
        <a:ext cx="1071651" cy="71443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383C44-4AF2-4D02-A42D-1BF4915095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E7DA27B-265E-41D0-89A8-AA62412773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E8A9AC-2231-46F2-A786-DBDD61087510}" type="datetimeFigureOut">
              <a:rPr lang="en-US" smtClean="0"/>
              <a:t>12/13/2023</a:t>
            </a:fld>
            <a:endParaRPr lang="en-US" dirty="0"/>
          </a:p>
        </p:txBody>
      </p:sp>
      <p:sp>
        <p:nvSpPr>
          <p:cNvPr id="4" name="Footer Placeholder 3">
            <a:extLst>
              <a:ext uri="{FF2B5EF4-FFF2-40B4-BE49-F238E27FC236}">
                <a16:creationId xmlns:a16="http://schemas.microsoft.com/office/drawing/2014/main" id="{567F441E-FD18-4F0C-AD58-88A5A29990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21F1E1F-7E8E-4C22-AB8D-2AF34257C72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CA3B64-F84B-4B02-A942-E62354ABEBA3}" type="slidenum">
              <a:rPr lang="en-US" smtClean="0"/>
              <a:t>‹#›</a:t>
            </a:fld>
            <a:endParaRPr lang="en-US" dirty="0"/>
          </a:p>
        </p:txBody>
      </p:sp>
    </p:spTree>
    <p:extLst>
      <p:ext uri="{BB962C8B-B14F-4D97-AF65-F5344CB8AC3E}">
        <p14:creationId xmlns:p14="http://schemas.microsoft.com/office/powerpoint/2010/main" val="307913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D3761-A465-42E4-ACCB-551B690CE4EA}" type="datetimeFigureOut">
              <a:rPr lang="en-US" smtClean="0"/>
              <a:t>12/13/2023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FA4DCF-997B-4617-B5B1-BF3C646CFC63}" type="slidenum">
              <a:rPr lang="en-US" smtClean="0"/>
              <a:t>‹#›</a:t>
            </a:fld>
            <a:endParaRPr lang="en-US" dirty="0"/>
          </a:p>
        </p:txBody>
      </p:sp>
    </p:spTree>
    <p:extLst>
      <p:ext uri="{BB962C8B-B14F-4D97-AF65-F5344CB8AC3E}">
        <p14:creationId xmlns:p14="http://schemas.microsoft.com/office/powerpoint/2010/main" val="3791162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PDAs@bayareametro.gov"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mailto:achan@bayareametro.gov"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tc.ca.gov/digital-library/5022918-pda-planning-grant-guidance-planning-process-element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tc.ca.gov/funding/federal-funding/federal-highway-administration-grants/one-bay-area-grant-obag-3"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hwa.dot.gov/bipartisan-infrastructure-law/stbg.cfm"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t.ca.gov/caltrans-near-me/district-4/d4-programs/d4-transplanning-local-assistance/d4-office-of-local-assistanc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Cheryl</a:t>
            </a:r>
          </a:p>
          <a:p>
            <a:pPr>
              <a:defRPr/>
            </a:pPr>
            <a:r>
              <a:rPr lang="en-US" dirty="0"/>
              <a:t>PDA Program Orientation. December 12</a:t>
            </a:r>
            <a:r>
              <a:rPr lang="en-US" baseline="30000" dirty="0"/>
              <a:t>th</a:t>
            </a:r>
            <a:r>
              <a:rPr lang="en-US" dirty="0"/>
              <a:t>, 2023. Metropolitan Transportation Commission. The MTC logo is seen in the lower left corner and on the right.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Images and titles for Cheryl Chi and Manuel Ávalos, the two presenters are show in the lower left.</a:t>
            </a:r>
          </a:p>
          <a:p>
            <a:pPr>
              <a:defRPr/>
            </a:pPr>
            <a:endParaRPr lang="en-US" dirty="0">
              <a:cs typeface="Calibri"/>
            </a:endParaRPr>
          </a:p>
          <a:p>
            <a:pPr>
              <a:defRPr/>
            </a:pPr>
            <a:endParaRPr lang="en-US" dirty="0">
              <a:cs typeface="Calibri"/>
            </a:endParaRPr>
          </a:p>
          <a:p>
            <a:pPr>
              <a:defRPr/>
            </a:pPr>
            <a:endParaRPr lang="en-US" dirty="0">
              <a:cs typeface="Calibri"/>
            </a:endParaRPr>
          </a:p>
          <a:p>
            <a:pPr>
              <a:defRPr/>
            </a:pPr>
            <a:r>
              <a:rPr lang="en-US" dirty="0">
                <a:cs typeface="Calibri"/>
              </a:rPr>
              <a:t>Hi, In lieu of a round of introductions, could everyone put the name and organization in the chat?</a:t>
            </a:r>
          </a:p>
          <a:p>
            <a:pPr>
              <a:defRPr/>
            </a:pPr>
            <a:endParaRPr lang="en-US" dirty="0">
              <a:cs typeface="Calibri"/>
            </a:endParaRPr>
          </a:p>
          <a:p>
            <a:pPr>
              <a:defRPr/>
            </a:pPr>
            <a:r>
              <a:rPr lang="en-US" dirty="0">
                <a:cs typeface="Calibri"/>
              </a:rPr>
              <a:t>We would also like to record this presentation to make it available to those who may have missed this information and possibly to post on the web.  Please let us know if anyone has any objections to that.  We will not record the Q&amp;A following the presentation.</a:t>
            </a:r>
          </a:p>
          <a:p>
            <a:pPr>
              <a:defRPr/>
            </a:pPr>
            <a:endParaRPr lang="en-US" dirty="0">
              <a:cs typeface="Calibri"/>
            </a:endParaRPr>
          </a:p>
          <a:p>
            <a:pPr>
              <a:defRPr/>
            </a:pPr>
            <a:r>
              <a:rPr lang="en-US" dirty="0">
                <a:cs typeface="Calibri"/>
              </a:rPr>
              <a:t>Thank you for joining us for the Priority Development Area (PDA) Program Orientation. I am Cheryl Chi, the Housing and Local Planning Funding Manager.  I am joined by my colleague, Manuel </a:t>
            </a:r>
            <a:r>
              <a:rPr lang="en-US" dirty="0" err="1"/>
              <a:t>Á</a:t>
            </a:r>
            <a:r>
              <a:rPr lang="en-US" dirty="0" err="1">
                <a:cs typeface="Calibri"/>
              </a:rPr>
              <a:t>valos</a:t>
            </a:r>
            <a:r>
              <a:rPr lang="en-US" dirty="0">
                <a:cs typeface="Calibri"/>
              </a:rPr>
              <a:t> who supports the PDA program and the Regional Housing Technical Assistance Program.  We will be presenting the information today.  We are also joined by our colleagues Ada Chan, a regional planner at MTC/ABAG, Daniel Saver, the head of our unit, Housing and Local Planning Team, Michael Brinton, the head of our Contracts Unit, as well as a member of his team, Ryan </a:t>
            </a:r>
            <a:r>
              <a:rPr lang="en-US" dirty="0" err="1">
                <a:cs typeface="Calibri"/>
              </a:rPr>
              <a:t>DeCoud</a:t>
            </a:r>
            <a:r>
              <a:rPr lang="en-US" dirty="0">
                <a:cs typeface="Calibri"/>
              </a:rPr>
              <a:t>, Contract Compliance Manager.  They are also here to answer any questions you may have.</a:t>
            </a:r>
            <a:endParaRPr lang="en-US" dirty="0">
              <a:ea typeface="Calibri"/>
              <a:cs typeface="Calibri"/>
            </a:endParaRPr>
          </a:p>
          <a:p>
            <a:pPr>
              <a:defRPr/>
            </a:pPr>
            <a:endParaRPr lang="en-US" dirty="0">
              <a:cs typeface="Calibri"/>
            </a:endParaRPr>
          </a:p>
          <a:p>
            <a:pPr>
              <a:defRPr/>
            </a:pPr>
            <a:r>
              <a:rPr lang="en-US" dirty="0">
                <a:cs typeface="Calibri"/>
              </a:rPr>
              <a:t>Please feel free to post questions in the chat and we will try to address them as we go.  There will be ample for questions at the end of the presentation.</a:t>
            </a:r>
          </a:p>
          <a:p>
            <a:pPr>
              <a:defRPr/>
            </a:pPr>
            <a:endParaRPr lang="en-US" dirty="0">
              <a:cs typeface="Calibri"/>
            </a:endParaRPr>
          </a:p>
          <a:p>
            <a:pPr>
              <a:defRPr/>
            </a:pPr>
            <a:r>
              <a:rPr lang="en-US" dirty="0">
                <a:cs typeface="Calibri"/>
              </a:rPr>
              <a:t>I would like to begin with a land acknowledgement (Source: Plan Bay Area 2050).</a:t>
            </a:r>
          </a:p>
          <a:p>
            <a:pPr>
              <a:defRPr/>
            </a:pPr>
            <a:endParaRPr lang="en-US" dirty="0">
              <a:cs typeface="Calibri"/>
            </a:endParaRPr>
          </a:p>
          <a:p>
            <a:pPr>
              <a:defRPr/>
            </a:pPr>
            <a:r>
              <a:rPr lang="en-US" dirty="0">
                <a:cs typeface="Calibri"/>
              </a:rPr>
              <a:t>The land that makes up the nine-county San Francisco Bay Area has been home to diverse groups of Indigenous peoples with unique cultures and deeply rooted relationships to the land for over 10,000 years. The Metropolitan Transportation Commission (MTC) and Association of Bay Area Governments (ABAG) acknowledge the Ohlone as the traditional caretakers of the land that makes up the Bay Area. We honor their connection to the land and the deep respect they hold for this region. MTC and ABAG are committed to furthering meaningful partnerships with the tribes of this region.</a:t>
            </a:r>
          </a:p>
          <a:p>
            <a:pPr>
              <a:defRPr/>
            </a:pP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28FA4DCF-997B-4617-B5B1-BF3C646CFC63}" type="slidenum">
              <a:rPr lang="en-US" smtClean="0"/>
              <a:t>1</a:t>
            </a:fld>
            <a:endParaRPr lang="en-US" dirty="0"/>
          </a:p>
        </p:txBody>
      </p:sp>
    </p:spTree>
    <p:extLst>
      <p:ext uri="{BB962C8B-B14F-4D97-AF65-F5344CB8AC3E}">
        <p14:creationId xmlns:p14="http://schemas.microsoft.com/office/powerpoint/2010/main" val="3348552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Cheryl</a:t>
            </a:r>
          </a:p>
          <a:p>
            <a:r>
              <a:rPr lang="en-US" dirty="0"/>
              <a:t>PDA Grantees are responsible for working directly with Caltrans to meet the requirements identified in the LAPM.  This slide highlights a few of the requirements and most relevant portions of the LAPM.  Federal requirements (including DBE). Please note that DBE reports are not required at every invoice by MTC unless otherwise requested. We do require that grantees submit a final report at the end of the grant term (or when requested). </a:t>
            </a:r>
            <a:endParaRPr lang="en-US" dirty="0">
              <a:ea typeface="Calibri"/>
              <a:cs typeface="Calibri"/>
            </a:endParaRPr>
          </a:p>
          <a:p>
            <a:endParaRPr lang="en-US" dirty="0"/>
          </a:p>
          <a:p>
            <a:r>
              <a:rPr lang="en-US" dirty="0"/>
              <a:t>As subrecipients of United States Department of Transportation (USDOT) funding, Local Public Agencies (LPAs) are required to comply with and enforce certain nondiscrimination requirements in the award and administration of USDOT assisted contracts and procurements. The DBE Program is intended to ensure a level playing field and foster equal opportunity in federal-aid contracts. The DBE requirements only apply if you are contracting out the work.  When setting a DBE goal, the local agency may use contract goals only on those federal-aid contracts that have subcontracting possibilities.  (p 21, LAPM, Ch. 9)</a:t>
            </a:r>
            <a:endParaRPr lang="en-US" dirty="0">
              <a:ea typeface="Calibri"/>
              <a:cs typeface="Calibri"/>
            </a:endParaRPr>
          </a:p>
          <a:p>
            <a:endParaRPr lang="en-US" dirty="0">
              <a:ea typeface="Calibri"/>
              <a:cs typeface="Calibri"/>
            </a:endParaRPr>
          </a:p>
          <a:p>
            <a:r>
              <a:rPr lang="en-US" dirty="0">
                <a:ea typeface="Calibri"/>
                <a:cs typeface="Calibri"/>
              </a:rPr>
              <a:t>If you are using consultants and a portion of that work can be subcontracted, your agency needs to establish a DBE goal for the contract.  The goal would be submitted to Caltrans and they would review and approve.  After approval, you would then issue the Request for Proposals (RFP) or Requests for Qualifications (RFQ).  Some other steps to follow during and after consultant selection described in the chapter.  Then report to Caltrans.  Right now, MTC requests that we receive the final DBE report.</a:t>
            </a:r>
          </a:p>
          <a:p>
            <a:endParaRPr lang="en-US" dirty="0">
              <a:ea typeface="Calibri"/>
              <a:cs typeface="Calibri"/>
            </a:endParaRPr>
          </a:p>
          <a:p>
            <a:r>
              <a:rPr lang="en-US" dirty="0">
                <a:ea typeface="Calibri"/>
                <a:cs typeface="Calibri"/>
              </a:rPr>
              <a:t>There is also training available through Caltrans and can found through the Division of Local Assistance webpage on the previous slide. </a:t>
            </a:r>
          </a:p>
          <a:p>
            <a:endParaRPr lang="en-US" dirty="0"/>
          </a:p>
          <a:p>
            <a:r>
              <a:rPr lang="en-US" dirty="0"/>
              <a:t>Now, I’ll pass it back to Manuel.</a:t>
            </a:r>
          </a:p>
          <a:p>
            <a:endParaRPr lang="en-US" dirty="0"/>
          </a:p>
          <a:p>
            <a:endParaRPr lang="en-US" dirty="0"/>
          </a:p>
          <a:p>
            <a:pPr>
              <a:buClr>
                <a:srgbClr val="31489F"/>
              </a:buClr>
            </a:pPr>
            <a:r>
              <a:rPr lang="en-US" dirty="0"/>
              <a:t>Image description: There is a graphic showing the linear process of Disadvantaged Business Enterprise reporting. The graphic reads as follows: set Disadvantaged Business Enterprise goal, Caltrans approval, issue procurement, report on Disadvantaged Business Enterprise participation, final Disadvantaged Business Enterprise report. The MTC logo is seen in the lower left corner.</a:t>
            </a:r>
            <a:endParaRPr lang="en-US" dirty="0">
              <a:cs typeface="Arial"/>
            </a:endParaRPr>
          </a:p>
          <a:p>
            <a:endParaRPr lang="en-US" dirty="0"/>
          </a:p>
        </p:txBody>
      </p:sp>
      <p:sp>
        <p:nvSpPr>
          <p:cNvPr id="4" name="Slide Number Placeholder 3"/>
          <p:cNvSpPr>
            <a:spLocks noGrp="1"/>
          </p:cNvSpPr>
          <p:nvPr>
            <p:ph type="sldNum" sz="quarter" idx="5"/>
          </p:nvPr>
        </p:nvSpPr>
        <p:spPr/>
        <p:txBody>
          <a:bodyPr/>
          <a:lstStyle/>
          <a:p>
            <a:fld id="{28FA4DCF-997B-4617-B5B1-BF3C646CFC63}" type="slidenum">
              <a:rPr lang="en-US" smtClean="0"/>
              <a:t>10</a:t>
            </a:fld>
            <a:endParaRPr lang="en-US" dirty="0"/>
          </a:p>
        </p:txBody>
      </p:sp>
    </p:spTree>
    <p:extLst>
      <p:ext uri="{BB962C8B-B14F-4D97-AF65-F5344CB8AC3E}">
        <p14:creationId xmlns:p14="http://schemas.microsoft.com/office/powerpoint/2010/main" val="1343957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Manuel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section covers invoicing and closing out grants. </a:t>
            </a:r>
          </a:p>
          <a:p>
            <a:endParaRPr lang="en-US" dirty="0"/>
          </a:p>
          <a:p>
            <a:pPr>
              <a:buClr>
                <a:srgbClr val="31489F"/>
              </a:buClr>
            </a:pPr>
            <a:endParaRPr lang="en-US" dirty="0">
              <a:cs typeface="Arial"/>
            </a:endParaRPr>
          </a:p>
          <a:p>
            <a:pPr marL="0" marR="0" lvl="0" indent="0" algn="l" defTabSz="914400" rtl="0" eaLnBrk="1" fontAlgn="auto" latinLnBrk="0" hangingPunct="1">
              <a:lnSpc>
                <a:spcPct val="100000"/>
              </a:lnSpc>
              <a:spcBef>
                <a:spcPts val="0"/>
              </a:spcBef>
              <a:spcAft>
                <a:spcPts val="0"/>
              </a:spcAft>
              <a:buClr>
                <a:srgbClr val="31489F"/>
              </a:buClr>
              <a:buSzTx/>
              <a:buFontTx/>
              <a:buNone/>
              <a:tabLst/>
              <a:defRPr/>
            </a:pPr>
            <a:r>
              <a:rPr lang="en-US" dirty="0">
                <a:cs typeface="Arial"/>
              </a:rPr>
              <a:t>Image description: </a:t>
            </a:r>
            <a:r>
              <a:rPr lang="en-US" dirty="0"/>
              <a:t>The MTC logo is seen in the lower left corner.</a:t>
            </a:r>
            <a:endParaRPr lang="en-US" dirty="0">
              <a:cs typeface="Arial"/>
            </a:endParaRPr>
          </a:p>
        </p:txBody>
      </p:sp>
      <p:sp>
        <p:nvSpPr>
          <p:cNvPr id="4" name="Slide Number Placeholder 3"/>
          <p:cNvSpPr>
            <a:spLocks noGrp="1"/>
          </p:cNvSpPr>
          <p:nvPr>
            <p:ph type="sldNum" sz="quarter" idx="5"/>
          </p:nvPr>
        </p:nvSpPr>
        <p:spPr/>
        <p:txBody>
          <a:bodyPr/>
          <a:lstStyle/>
          <a:p>
            <a:fld id="{28FA4DCF-997B-4617-B5B1-BF3C646CFC63}" type="slidenum">
              <a:rPr lang="en-US" smtClean="0"/>
              <a:t>11</a:t>
            </a:fld>
            <a:endParaRPr lang="en-US" dirty="0"/>
          </a:p>
        </p:txBody>
      </p:sp>
    </p:spTree>
    <p:extLst>
      <p:ext uri="{BB962C8B-B14F-4D97-AF65-F5344CB8AC3E}">
        <p14:creationId xmlns:p14="http://schemas.microsoft.com/office/powerpoint/2010/main" val="1411462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Manuel</a:t>
            </a:r>
          </a:p>
          <a:p>
            <a:endParaRPr lang="en-US" dirty="0"/>
          </a:p>
          <a:p>
            <a:r>
              <a:rPr lang="en-US" dirty="0"/>
              <a:t>Once an executed MFA and supplement are in place, work under this grant may begin. Please remember to refer to the scope of work and schedule section of the agreement for guidance on what deliverables are reimbursable under your grant and when MTC staff expect to receive them by.</a:t>
            </a:r>
          </a:p>
          <a:p>
            <a:endParaRPr lang="en-US" dirty="0"/>
          </a:p>
          <a:p>
            <a:r>
              <a:rPr lang="en-US" dirty="0"/>
              <a:t>We will be sending you all a cover sheet template that you are welcome to use for all invoices under this grant. Instructions for filling it out can be found in the comments but please do not hesitate to reach out to us at PDAs@bayareametro.gov if you have any questions. When invoicing, you will need to include the cover sheet summarizing the funds being requested, copies of each deliverable you are requesting reimbursement for, and a payment tracking sheet which we will also be providing to you. All invoices and invoicing materials should be sent to PDAs@bayareametro.gov. Let us know immediately if you have any changes to your mailing address for payments. </a:t>
            </a:r>
          </a:p>
          <a:p>
            <a:endParaRPr lang="en-US" dirty="0"/>
          </a:p>
          <a:p>
            <a:r>
              <a:rPr lang="en-US" dirty="0"/>
              <a:t>Please also note that while DBE participation does not need to be reported to MTC with each invoice, local agencies should still be reporting on their DBE participation directly to Caltrans. </a:t>
            </a:r>
          </a:p>
          <a:p>
            <a:endParaRPr lang="en-US" dirty="0"/>
          </a:p>
          <a:p>
            <a:r>
              <a:rPr lang="en-US" dirty="0"/>
              <a:t>As we proceed towards the end of your grant term, we can move towards closing out the grant.</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description: There is a green graphic describing the invoicing process. The linear process reads as follows: execute agreement, begin reimbursable work, submit invoices and deliverables, grant closeout. The MTC logo is seen in the lower left corner.</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28FA4DCF-997B-4617-B5B1-BF3C646CFC63}" type="slidenum">
              <a:rPr lang="en-US" smtClean="0"/>
              <a:t>12</a:t>
            </a:fld>
            <a:endParaRPr lang="en-US" dirty="0"/>
          </a:p>
        </p:txBody>
      </p:sp>
    </p:spTree>
    <p:extLst>
      <p:ext uri="{BB962C8B-B14F-4D97-AF65-F5344CB8AC3E}">
        <p14:creationId xmlns:p14="http://schemas.microsoft.com/office/powerpoint/2010/main" val="687751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Arial"/>
              </a:rPr>
              <a:t>Manuel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Arial"/>
              </a:rPr>
              <a:t>Please contact your MTC project manager to discuss any changes to scope, budget, or timeline.</a:t>
            </a:r>
          </a:p>
          <a:p>
            <a:endParaRPr lang="en-US" dirty="0"/>
          </a:p>
          <a:p>
            <a:pPr>
              <a:buClr>
                <a:srgbClr val="31489F"/>
              </a:buClr>
            </a:pPr>
            <a:r>
              <a:rPr lang="en-US" dirty="0">
                <a:cs typeface="Arial"/>
              </a:rPr>
              <a:t>All invoices must be submitted within 30 days of project end date. Please note that you will also need to provide a final DBE report at the conclusion of the grant term. You will also need to submit a Plan Summary (which should be included in the consultant’s scope of work).</a:t>
            </a:r>
          </a:p>
          <a:p>
            <a:pPr>
              <a:buClr>
                <a:srgbClr val="31489F"/>
              </a:buClr>
            </a:pPr>
            <a:endParaRPr lang="en-US" dirty="0">
              <a:cs typeface="Arial"/>
            </a:endParaRPr>
          </a:p>
          <a:p>
            <a:pPr>
              <a:buClr>
                <a:srgbClr val="31489F"/>
              </a:buClr>
            </a:pPr>
            <a:endParaRPr lang="en-US" dirty="0">
              <a:cs typeface="Arial"/>
            </a:endParaRPr>
          </a:p>
          <a:p>
            <a:pPr marL="0" marR="0" lvl="0" indent="0" algn="l" defTabSz="914400" rtl="0" eaLnBrk="1" fontAlgn="auto" latinLnBrk="0" hangingPunct="1">
              <a:lnSpc>
                <a:spcPct val="100000"/>
              </a:lnSpc>
              <a:spcBef>
                <a:spcPts val="0"/>
              </a:spcBef>
              <a:spcAft>
                <a:spcPts val="0"/>
              </a:spcAft>
              <a:buClr>
                <a:srgbClr val="31489F"/>
              </a:buClr>
              <a:buSzTx/>
              <a:buFontTx/>
              <a:buNone/>
              <a:tabLst/>
              <a:defRPr/>
            </a:pPr>
            <a:r>
              <a:rPr lang="en-US" dirty="0">
                <a:cs typeface="Arial"/>
              </a:rPr>
              <a:t>Image description: </a:t>
            </a:r>
            <a:r>
              <a:rPr lang="en-US" dirty="0"/>
              <a:t>The MTC logo is seen in the lower left corner.</a:t>
            </a:r>
            <a:endParaRPr lang="en-US" dirty="0">
              <a:cs typeface="Arial"/>
            </a:endParaRPr>
          </a:p>
          <a:p>
            <a:endParaRPr lang="en-US" dirty="0"/>
          </a:p>
        </p:txBody>
      </p:sp>
      <p:sp>
        <p:nvSpPr>
          <p:cNvPr id="4" name="Slide Number Placeholder 3"/>
          <p:cNvSpPr>
            <a:spLocks noGrp="1"/>
          </p:cNvSpPr>
          <p:nvPr>
            <p:ph type="sldNum" sz="quarter" idx="5"/>
          </p:nvPr>
        </p:nvSpPr>
        <p:spPr/>
        <p:txBody>
          <a:bodyPr/>
          <a:lstStyle/>
          <a:p>
            <a:fld id="{28FA4DCF-997B-4617-B5B1-BF3C646CFC63}" type="slidenum">
              <a:rPr lang="en-US" smtClean="0"/>
              <a:t>13</a:t>
            </a:fld>
            <a:endParaRPr lang="en-US" dirty="0"/>
          </a:p>
        </p:txBody>
      </p:sp>
    </p:spTree>
    <p:extLst>
      <p:ext uri="{BB962C8B-B14F-4D97-AF65-F5344CB8AC3E}">
        <p14:creationId xmlns:p14="http://schemas.microsoft.com/office/powerpoint/2010/main" val="3824440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provides a consolidated listing of many of the hotlinks shared in the presentation.</a:t>
            </a:r>
          </a:p>
          <a:p>
            <a:endParaRPr lang="en-US" dirty="0"/>
          </a:p>
          <a:p>
            <a:pPr>
              <a:buClr>
                <a:srgbClr val="31489F"/>
              </a:buClr>
            </a:pPr>
            <a:endParaRPr lang="en-US" dirty="0">
              <a:cs typeface="Arial"/>
            </a:endParaRPr>
          </a:p>
          <a:p>
            <a:pPr marL="0" marR="0" lvl="0" indent="0" algn="l" defTabSz="914400" rtl="0" eaLnBrk="1" fontAlgn="auto" latinLnBrk="0" hangingPunct="1">
              <a:lnSpc>
                <a:spcPct val="100000"/>
              </a:lnSpc>
              <a:spcBef>
                <a:spcPts val="0"/>
              </a:spcBef>
              <a:spcAft>
                <a:spcPts val="0"/>
              </a:spcAft>
              <a:buClr>
                <a:srgbClr val="31489F"/>
              </a:buClr>
              <a:buSzTx/>
              <a:buFontTx/>
              <a:buNone/>
              <a:tabLst/>
              <a:defRPr/>
            </a:pPr>
            <a:r>
              <a:rPr lang="en-US" dirty="0">
                <a:cs typeface="Arial"/>
              </a:rPr>
              <a:t>Image description: </a:t>
            </a:r>
            <a:r>
              <a:rPr lang="en-US" dirty="0"/>
              <a:t>The MTC logo is seen in the lower left corner.</a:t>
            </a:r>
            <a:endParaRPr lang="en-US" dirty="0">
              <a:cs typeface="Arial"/>
            </a:endParaRPr>
          </a:p>
          <a:p>
            <a:endParaRPr lang="en-US" dirty="0"/>
          </a:p>
        </p:txBody>
      </p:sp>
      <p:sp>
        <p:nvSpPr>
          <p:cNvPr id="4" name="Slide Number Placeholder 3"/>
          <p:cNvSpPr>
            <a:spLocks noGrp="1"/>
          </p:cNvSpPr>
          <p:nvPr>
            <p:ph type="sldNum" sz="quarter" idx="5"/>
          </p:nvPr>
        </p:nvSpPr>
        <p:spPr/>
        <p:txBody>
          <a:bodyPr/>
          <a:lstStyle/>
          <a:p>
            <a:fld id="{28FA4DCF-997B-4617-B5B1-BF3C646CFC63}" type="slidenum">
              <a:rPr lang="en-US" smtClean="0"/>
              <a:t>14</a:t>
            </a:fld>
            <a:endParaRPr lang="en-US" dirty="0"/>
          </a:p>
        </p:txBody>
      </p:sp>
    </p:spTree>
    <p:extLst>
      <p:ext uri="{BB962C8B-B14F-4D97-AF65-F5344CB8AC3E}">
        <p14:creationId xmlns:p14="http://schemas.microsoft.com/office/powerpoint/2010/main" val="134904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concludes our PDA Orientation.  We will stop recording now and open it up for questions. </a:t>
            </a:r>
          </a:p>
          <a:p>
            <a:endParaRPr lang="en-US" dirty="0"/>
          </a:p>
          <a:p>
            <a:r>
              <a:rPr lang="en-US" dirty="0"/>
              <a:t>Please email </a:t>
            </a:r>
            <a:r>
              <a:rPr lang="en-US" dirty="0">
                <a:hlinkClick r:id="rId3"/>
              </a:rPr>
              <a:t>PDAs@bayareametro.gov</a:t>
            </a:r>
            <a:r>
              <a:rPr lang="en-US" dirty="0"/>
              <a:t> for administrative PDA questions. You may email Ada Chan for project-related questions at </a:t>
            </a:r>
            <a:r>
              <a:rPr lang="en-US" dirty="0">
                <a:hlinkClick r:id="rId4"/>
              </a:rPr>
              <a:t>achan@bayareametro.gov</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Visit </a:t>
            </a:r>
            <a:r>
              <a:rPr lang="en-US" b="1" u="sng" dirty="0"/>
              <a:t>mtc.ca.gov/</a:t>
            </a:r>
            <a:r>
              <a:rPr lang="en-US" b="1" u="sng" dirty="0" err="1"/>
              <a:t>pda</a:t>
            </a:r>
            <a:r>
              <a:rPr lang="en-US" b="1" u="sng" dirty="0"/>
              <a:t> </a:t>
            </a:r>
            <a:r>
              <a:rPr lang="en-US" dirty="0"/>
              <a:t>for more information.</a:t>
            </a:r>
          </a:p>
          <a:p>
            <a:pPr>
              <a:buClr>
                <a:srgbClr val="31489F"/>
              </a:buClr>
            </a:pPr>
            <a:endParaRPr lang="en-US" dirty="0">
              <a:cs typeface="Arial"/>
            </a:endParaRPr>
          </a:p>
          <a:p>
            <a:pPr marL="0" marR="0" lvl="0" indent="0" algn="l" defTabSz="914400" rtl="0" eaLnBrk="1" fontAlgn="auto" latinLnBrk="0" hangingPunct="1">
              <a:lnSpc>
                <a:spcPct val="100000"/>
              </a:lnSpc>
              <a:spcBef>
                <a:spcPts val="0"/>
              </a:spcBef>
              <a:spcAft>
                <a:spcPts val="0"/>
              </a:spcAft>
              <a:buClr>
                <a:srgbClr val="31489F"/>
              </a:buClr>
              <a:buSzTx/>
              <a:buFontTx/>
              <a:buNone/>
              <a:tabLst/>
              <a:defRPr/>
            </a:pPr>
            <a:r>
              <a:rPr lang="en-US" dirty="0">
                <a:cs typeface="Arial"/>
              </a:rPr>
              <a:t>Image description: </a:t>
            </a:r>
            <a:r>
              <a:rPr lang="en-US" dirty="0"/>
              <a:t>The MTC logo is seen in the lower left corner.</a:t>
            </a:r>
            <a:endParaRPr lang="en-US"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8FA4DCF-997B-4617-B5B1-BF3C646CFC63}" type="slidenum">
              <a:rPr lang="en-US" smtClean="0"/>
              <a:t>15</a:t>
            </a:fld>
            <a:endParaRPr lang="en-US" dirty="0"/>
          </a:p>
        </p:txBody>
      </p:sp>
    </p:spTree>
    <p:extLst>
      <p:ext uri="{BB962C8B-B14F-4D97-AF65-F5344CB8AC3E}">
        <p14:creationId xmlns:p14="http://schemas.microsoft.com/office/powerpoint/2010/main" val="3562000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Cheryl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agenda for this orientation.  It is dividing into three sections: 1. Program Overview, 2. Federal Role, and 3. Invoicing and Close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description: an image of the Bay Meadows apartment complex in San Mateo. The building appears to be 3 or 4 stories high and is white on top and orange on the bottom. The MTC logo is in the bottom left corner.</a:t>
            </a:r>
          </a:p>
          <a:p>
            <a:endParaRPr lang="en-US" dirty="0"/>
          </a:p>
        </p:txBody>
      </p:sp>
      <p:sp>
        <p:nvSpPr>
          <p:cNvPr id="4" name="Slide Number Placeholder 3"/>
          <p:cNvSpPr>
            <a:spLocks noGrp="1"/>
          </p:cNvSpPr>
          <p:nvPr>
            <p:ph type="sldNum" sz="quarter" idx="5"/>
          </p:nvPr>
        </p:nvSpPr>
        <p:spPr/>
        <p:txBody>
          <a:bodyPr/>
          <a:lstStyle/>
          <a:p>
            <a:fld id="{28FA4DCF-997B-4617-B5B1-BF3C646CFC63}" type="slidenum">
              <a:rPr lang="en-US" smtClean="0"/>
              <a:t>2</a:t>
            </a:fld>
            <a:endParaRPr lang="en-US" dirty="0"/>
          </a:p>
        </p:txBody>
      </p:sp>
    </p:spTree>
    <p:extLst>
      <p:ext uri="{BB962C8B-B14F-4D97-AF65-F5344CB8AC3E}">
        <p14:creationId xmlns:p14="http://schemas.microsoft.com/office/powerpoint/2010/main" val="2808604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a:defRPr/>
            </a:pPr>
            <a:r>
              <a:rPr lang="en-US" dirty="0"/>
              <a:t>The first section provides a brief overview of the PDA program, MTC processes, and requirements. </a:t>
            </a:r>
          </a:p>
          <a:p>
            <a:endParaRPr lang="en-US" dirty="0"/>
          </a:p>
          <a:p>
            <a:pPr>
              <a:buClr>
                <a:srgbClr val="31489F"/>
              </a:buClr>
            </a:pPr>
            <a:endParaRPr lang="en-US" dirty="0">
              <a:cs typeface="Arial"/>
            </a:endParaRPr>
          </a:p>
          <a:p>
            <a:pPr marL="0" marR="0" lvl="0" indent="0" algn="l" defTabSz="914400" rtl="0" eaLnBrk="1" fontAlgn="auto" latinLnBrk="0" hangingPunct="1">
              <a:lnSpc>
                <a:spcPct val="100000"/>
              </a:lnSpc>
              <a:spcBef>
                <a:spcPts val="0"/>
              </a:spcBef>
              <a:spcAft>
                <a:spcPts val="0"/>
              </a:spcAft>
              <a:buClr>
                <a:srgbClr val="31489F"/>
              </a:buClr>
              <a:buSzTx/>
              <a:buFontTx/>
              <a:buNone/>
              <a:tabLst/>
              <a:defRPr/>
            </a:pPr>
            <a:r>
              <a:rPr lang="en-US" dirty="0">
                <a:cs typeface="Arial"/>
              </a:rPr>
              <a:t>Image description: </a:t>
            </a:r>
            <a:r>
              <a:rPr lang="en-US" dirty="0"/>
              <a:t>The MTC logo is seen in the lower left corner.</a:t>
            </a:r>
            <a:endParaRPr lang="en-US" dirty="0">
              <a:cs typeface="Arial"/>
            </a:endParaRPr>
          </a:p>
          <a:p>
            <a:endParaRPr lang="en-US" dirty="0"/>
          </a:p>
        </p:txBody>
      </p:sp>
      <p:sp>
        <p:nvSpPr>
          <p:cNvPr id="4" name="Slide Number Placeholder 3"/>
          <p:cNvSpPr>
            <a:spLocks noGrp="1"/>
          </p:cNvSpPr>
          <p:nvPr>
            <p:ph type="sldNum" sz="quarter" idx="5"/>
          </p:nvPr>
        </p:nvSpPr>
        <p:spPr/>
        <p:txBody>
          <a:bodyPr/>
          <a:lstStyle/>
          <a:p>
            <a:fld id="{28FA4DCF-997B-4617-B5B1-BF3C646CFC63}" type="slidenum">
              <a:rPr lang="en-US" smtClean="0"/>
              <a:t>3</a:t>
            </a:fld>
            <a:endParaRPr lang="en-US" dirty="0"/>
          </a:p>
        </p:txBody>
      </p:sp>
    </p:spTree>
    <p:extLst>
      <p:ext uri="{BB962C8B-B14F-4D97-AF65-F5344CB8AC3E}">
        <p14:creationId xmlns:p14="http://schemas.microsoft.com/office/powerpoint/2010/main" val="2377402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First a little background and grounding.  MTC is responsible for developing a long-range plan in compliance with federal and state requirements. The long-rang plan, Plan Bay Area 2050 (or PBA) outlines a roadmap for the Bay Area’s future that is affordable, connected, diverse, healthy and vibrant. There are 4 elements of the Plan (Housing, Economy, Transportation, and Environment). The Priority Development Area Program supports implementation of strategies under the housing, transportation, and environment elements.  Your PDA project plans an important role in implementing the plan by planning for or furthering implementation for a variety of housing types and densities and complete streets around transit.</a:t>
            </a:r>
          </a:p>
          <a:p>
            <a:endParaRPr lang="en-US" dirty="0">
              <a:cs typeface="Calibri"/>
            </a:endParaRPr>
          </a:p>
          <a:p>
            <a:r>
              <a:rPr lang="en-US" b="1" dirty="0">
                <a:cs typeface="Calibri"/>
              </a:rPr>
              <a:t>Fun facts</a:t>
            </a:r>
            <a:r>
              <a:rPr lang="en-US" dirty="0">
                <a:cs typeface="Calibri"/>
              </a:rPr>
              <a:t>: 9 rounds of grants.  Your project is part of Round 9.  To date, there have been more than 80 grants to more than 50 cities.</a:t>
            </a:r>
          </a:p>
          <a:p>
            <a:endParaRPr lang="en-US" dirty="0">
              <a:cs typeface="Calibri"/>
            </a:endParaRPr>
          </a:p>
          <a:p>
            <a:r>
              <a:rPr lang="en-US" dirty="0">
                <a:cs typeface="Calibri"/>
              </a:rPr>
              <a:t>Now I'll hand it over to Manuel.</a:t>
            </a:r>
          </a:p>
          <a:p>
            <a:endParaRPr lang="en-US" dirty="0">
              <a:cs typeface="Calibri"/>
            </a:endParaRPr>
          </a:p>
          <a:p>
            <a:endParaRPr lang="en-US" dirty="0">
              <a:cs typeface="Calibri"/>
            </a:endParaRPr>
          </a:p>
          <a:p>
            <a:pPr algn="l"/>
            <a:r>
              <a:rPr lang="en-US" dirty="0">
                <a:cs typeface="Calibri"/>
              </a:rPr>
              <a:t>Image description: On the bottom left, there is an image showing the 4 elements of the Plan Bay Area 2050. On the right, there is an image of the Priority Development Areas in the Bay Area, with the PDAs shown in pink. The map zooms into the </a:t>
            </a:r>
            <a:r>
              <a:rPr lang="en-US" dirty="0" err="1">
                <a:cs typeface="Calibri"/>
              </a:rPr>
              <a:t>Bayfair</a:t>
            </a:r>
            <a:r>
              <a:rPr lang="en-US" dirty="0">
                <a:cs typeface="Calibri"/>
              </a:rPr>
              <a:t> BART station, showing the PDA more closely in pink. </a:t>
            </a:r>
            <a:r>
              <a:rPr lang="en-US" dirty="0"/>
              <a:t>The MTC logo is seen in the lower left corner.</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28FA4DCF-997B-4617-B5B1-BF3C646CFC63}" type="slidenum">
              <a:rPr lang="en-US" smtClean="0"/>
              <a:t>4</a:t>
            </a:fld>
            <a:endParaRPr lang="en-US" dirty="0"/>
          </a:p>
        </p:txBody>
      </p:sp>
    </p:spTree>
    <p:extLst>
      <p:ext uri="{BB962C8B-B14F-4D97-AF65-F5344CB8AC3E}">
        <p14:creationId xmlns:p14="http://schemas.microsoft.com/office/powerpoint/2010/main" val="2218944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Manuel</a:t>
            </a:r>
          </a:p>
          <a:p>
            <a:endParaRPr lang="en-US" dirty="0"/>
          </a:p>
          <a:p>
            <a:r>
              <a:rPr lang="en-US" dirty="0">
                <a:cs typeface="Calibri"/>
              </a:rPr>
              <a:t>In June 2023, the Commission approved your PDA project.  After this approval, MTC staff work have been working with you to execute a grant agreement.</a:t>
            </a:r>
            <a:endParaRPr lang="en-US" dirty="0"/>
          </a:p>
          <a:p>
            <a:endParaRPr lang="en-US" dirty="0"/>
          </a:p>
          <a:p>
            <a:r>
              <a:rPr lang="en-US" dirty="0"/>
              <a:t>The grant agreement has two separate documents that must both be signed—Master Funding Agreement and Program Supplement.  The Master Funding Agreement, or MFA is valid for 10 years and contains most of the legal terms that will apply to a contract.  However, it is not legally binding without a supplement.  A supplement identifies the legal terms from the MFA that apply to the project and other project-specific requirements.  It identifies the specific project, scope, total funding, budget and schedule.  An MFA must be executed before a supplement can be executed. </a:t>
            </a:r>
            <a:endParaRPr lang="en-US" dirty="0">
              <a:cs typeface="Calibri"/>
            </a:endParaRPr>
          </a:p>
          <a:p>
            <a:endParaRPr lang="en-US" dirty="0"/>
          </a:p>
          <a:p>
            <a:r>
              <a:rPr lang="en-US" dirty="0"/>
              <a:t>Your agency may already have an MFA.  If not, you would work with MTC staff to execute an MFA.  Concurrently, or if your agency already has a MFA, you will work with MTC staff to finalize a scope of work and schedule for the project. </a:t>
            </a:r>
            <a:endParaRPr lang="en-US" dirty="0">
              <a:cs typeface="Calibri"/>
            </a:endParaRPr>
          </a:p>
          <a:p>
            <a:endParaRPr lang="en-US" dirty="0"/>
          </a:p>
          <a:p>
            <a:r>
              <a:rPr lang="en-US" dirty="0"/>
              <a:t>The PDA project application contained cost, scope, and schedule.  However, additional detail may be necessary for the supplement or there may have changes since the project was proposed.  MTC staff will work with you to finalize the scope, schedule, and budget.  This information is then entered into a DRAFT supplement for your review. </a:t>
            </a:r>
          </a:p>
          <a:p>
            <a:endParaRPr lang="en-US" dirty="0">
              <a:cs typeface="Calibri"/>
            </a:endParaRPr>
          </a:p>
          <a:p>
            <a:r>
              <a:rPr lang="en-US" dirty="0">
                <a:cs typeface="Calibri"/>
              </a:rPr>
              <a:t>PDA grants are structured as a deliverables based contract.</a:t>
            </a:r>
          </a:p>
          <a:p>
            <a:endParaRPr lang="en-US" dirty="0"/>
          </a:p>
          <a:p>
            <a:r>
              <a:rPr lang="en-US" dirty="0"/>
              <a:t>Once the draft supplement is approved by your agency, the draft supplement is the reviewed by various MTC functional units like the legal department and Finance.  The MTC internal review process takes several weeks. </a:t>
            </a:r>
            <a:endParaRPr lang="en-US" dirty="0">
              <a:cs typeface="Calibri"/>
            </a:endParaRPr>
          </a:p>
          <a:p>
            <a:endParaRPr lang="en-US" dirty="0"/>
          </a:p>
          <a:p>
            <a:r>
              <a:rPr lang="en-US" dirty="0"/>
              <a:t>After this review is completed, the supplement will be routed to your designated signatory for signature via </a:t>
            </a:r>
            <a:r>
              <a:rPr lang="en-US" dirty="0" err="1"/>
              <a:t>Docusign</a:t>
            </a:r>
            <a:r>
              <a:rPr lang="en-US" dirty="0"/>
              <a:t>. Be sure to let them know so that they expect to see the link in their email. Once all parties sign, the agreement is considered executed and a copy will be sent back to you for reference.  The effective date of the agreement will be identified in the supplement. </a:t>
            </a:r>
            <a:endParaRPr lang="en-US" dirty="0">
              <a:cs typeface="Calibri"/>
            </a:endParaRPr>
          </a:p>
          <a:p>
            <a:endParaRPr lang="en-US" dirty="0"/>
          </a:p>
          <a:p>
            <a:r>
              <a:rPr lang="en-US" dirty="0"/>
              <a:t>Please note the following: </a:t>
            </a:r>
          </a:p>
          <a:p>
            <a:pPr marL="228600" indent="-228600">
              <a:buAutoNum type="arabicPeriod"/>
            </a:pPr>
            <a:r>
              <a:rPr lang="en-US" dirty="0"/>
              <a:t>Reimbursable work under your grant should not begin until the supplement is executed. </a:t>
            </a:r>
            <a:endParaRPr lang="en-US" dirty="0">
              <a:cs typeface="Calibri" panose="020F0502020204030204"/>
            </a:endParaRPr>
          </a:p>
          <a:p>
            <a:pPr marL="228600" indent="-228600">
              <a:buAutoNum type="arabicPeriod"/>
            </a:pPr>
            <a:r>
              <a:rPr lang="en-US" dirty="0"/>
              <a:t>Representatives</a:t>
            </a:r>
            <a:r>
              <a:rPr lang="en-US" dirty="0">
                <a:ea typeface="Calibri" panose="020F0502020204030204"/>
                <a:cs typeface="+mn-lt"/>
              </a:rPr>
              <a:t> from MTC and your county transportation agency must be offered the opportunity to serve on the technical advisory committee. They may or may not choose to participate, based on their capacity – but you have to give them the opportunity.  They should also be informed of public engagement events related to the project. Public engagement is an important requirements of the program.</a:t>
            </a:r>
            <a:endParaRPr lang="en-US" dirty="0"/>
          </a:p>
          <a:p>
            <a:pPr marL="228600" indent="-228600">
              <a:buAutoNum type="arabicPeriod"/>
            </a:pPr>
            <a:r>
              <a:rPr lang="en-US" dirty="0">
                <a:cs typeface="Calibri"/>
              </a:rPr>
              <a:t>It's good to have monthly check-in with your MTC project manager.  That could be a quick email or meeting.  Your MTC project manager can be a resource for problem-solving any issues and provides early communication regarding changes to project scope, cost, and/or schedule.</a:t>
            </a:r>
          </a:p>
          <a:p>
            <a:pPr marL="228600" indent="-228600">
              <a:buAutoNum type="arabicPeriod"/>
            </a:pPr>
            <a:endParaRPr lang="en-US" dirty="0">
              <a:cs typeface="Calibri"/>
            </a:endParaRPr>
          </a:p>
          <a:p>
            <a:pPr marL="228600" indent="-228600">
              <a:buAutoNum type="arabicPeriod"/>
            </a:pPr>
            <a:endParaRPr lang="en-US" dirty="0">
              <a:cs typeface="Calibri"/>
            </a:endParaRPr>
          </a:p>
          <a:p>
            <a:pPr>
              <a:buClr>
                <a:srgbClr val="31489F"/>
              </a:buClr>
            </a:pPr>
            <a:endParaRPr lang="en-US" dirty="0">
              <a:cs typeface="Arial"/>
            </a:endParaRPr>
          </a:p>
          <a:p>
            <a:pPr marL="0" marR="0" lvl="0" indent="0" algn="l" defTabSz="914400" rtl="0" eaLnBrk="1" fontAlgn="auto" latinLnBrk="0" hangingPunct="1">
              <a:lnSpc>
                <a:spcPct val="100000"/>
              </a:lnSpc>
              <a:spcBef>
                <a:spcPts val="0"/>
              </a:spcBef>
              <a:spcAft>
                <a:spcPts val="0"/>
              </a:spcAft>
              <a:buClr>
                <a:srgbClr val="31489F"/>
              </a:buClr>
              <a:buSzTx/>
              <a:buFontTx/>
              <a:buNone/>
              <a:tabLst/>
              <a:defRPr/>
            </a:pPr>
            <a:r>
              <a:rPr lang="en-US" dirty="0">
                <a:cs typeface="Arial"/>
              </a:rPr>
              <a:t>Image description: </a:t>
            </a:r>
            <a:r>
              <a:rPr lang="en-US" dirty="0">
                <a:cs typeface="Calibri"/>
              </a:rPr>
              <a:t>There is a blue and green graphic describing the Master Funding Agreement process (review MFA, then provide contact information) alongside a parallel supplement process (finalize scope of work, schedule, and budget, then review and approve supplement). The two parallel processes then converge into one process that reads as follows: MTC internal review, </a:t>
            </a:r>
            <a:r>
              <a:rPr lang="en-US" dirty="0" err="1">
                <a:cs typeface="Calibri"/>
              </a:rPr>
              <a:t>Docusign</a:t>
            </a:r>
            <a:r>
              <a:rPr lang="en-US" dirty="0">
                <a:cs typeface="Calibri"/>
              </a:rPr>
              <a:t>, fully executed. </a:t>
            </a:r>
            <a:r>
              <a:rPr lang="en-US" dirty="0"/>
              <a:t>The MTC logo is seen in the lower left corner.</a:t>
            </a:r>
            <a:endParaRPr lang="en-US" dirty="0">
              <a:cs typeface="Calibri"/>
            </a:endParaRPr>
          </a:p>
          <a:p>
            <a:pPr marL="0" indent="0">
              <a:buNone/>
            </a:pPr>
            <a:endParaRPr lang="en-US" dirty="0">
              <a:cs typeface="Calibri"/>
            </a:endParaRPr>
          </a:p>
          <a:p>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28FA4DCF-997B-4617-B5B1-BF3C646CFC63}" type="slidenum">
              <a:rPr lang="en-US" smtClean="0"/>
              <a:t>5</a:t>
            </a:fld>
            <a:endParaRPr lang="en-US" dirty="0"/>
          </a:p>
        </p:txBody>
      </p:sp>
    </p:spTree>
    <p:extLst>
      <p:ext uri="{BB962C8B-B14F-4D97-AF65-F5344CB8AC3E}">
        <p14:creationId xmlns:p14="http://schemas.microsoft.com/office/powerpoint/2010/main" val="4221502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Manuel</a:t>
            </a:r>
          </a:p>
          <a:p>
            <a:endParaRPr lang="en-US" dirty="0"/>
          </a:p>
          <a:p>
            <a:r>
              <a:rPr lang="en-US" dirty="0"/>
              <a:t>There are a few key requirements of PDA grants. First, work must be planning-related (which can include work related to Development standards, Public realm standards, Community and equity policies, Capital improvements, Implementation plan, Consistent zoning, Programmatic CEQA clearance (e.g., programmatic EIR)).</a:t>
            </a:r>
          </a:p>
          <a:p>
            <a:endParaRPr lang="en-US" dirty="0"/>
          </a:p>
          <a:p>
            <a:pPr>
              <a:defRPr/>
            </a:pPr>
            <a:r>
              <a:rPr lang="en-US" dirty="0"/>
              <a:t>Plans funded through the program must address all of the </a:t>
            </a:r>
            <a:r>
              <a:rPr lang="en-US" dirty="0">
                <a:hlinkClick r:id="rId3"/>
              </a:rPr>
              <a:t>PDA planning elements</a:t>
            </a:r>
            <a:r>
              <a:rPr lang="en-US" dirty="0"/>
              <a:t>, which range from affordable housing to parking demand.  The Plan must be adopted by the recipient’s governing body, be integrated into the local zoning code, and be supported by a programmatic Environmental Impact Report (EIR).</a:t>
            </a:r>
            <a:endParaRPr lang="en-US" dirty="0">
              <a:cs typeface="Calibri"/>
            </a:endParaRPr>
          </a:p>
          <a:p>
            <a:pPr>
              <a:defRPr/>
            </a:pPr>
            <a:endParaRPr lang="en-US" dirty="0"/>
          </a:p>
          <a:p>
            <a:pPr>
              <a:defRPr/>
            </a:pPr>
            <a:r>
              <a:rPr lang="en-US" dirty="0"/>
              <a:t>In order to be eligible for funding, local agencies should also ensure that they have a compliant Housing Element. To be eligible for PDA funding, </a:t>
            </a:r>
            <a:r>
              <a:rPr lang="en-US" b="0" i="0" dirty="0">
                <a:solidFill>
                  <a:srgbClr val="1D1C1D"/>
                </a:solidFill>
                <a:effectLst/>
                <a:latin typeface="Slack-Lato"/>
              </a:rPr>
              <a:t>MTC required jurisdictions to have a compliant Housing Element by Dec 31, 2023. MTC staff is proposing a one-year grace period and the Commission will hear and take action this month.  In 2024, MTC will withhold execution of PDA agreement until your jurisdiction's HE is compliant, but could make exceptions on a case by case basis.  If you have concerns on the potential impact to your project, please contact Ada.</a:t>
            </a:r>
          </a:p>
          <a:p>
            <a:pPr>
              <a:defRPr/>
            </a:pPr>
            <a:endParaRPr lang="en-US" dirty="0"/>
          </a:p>
          <a:p>
            <a:pPr>
              <a:defRPr/>
            </a:pPr>
            <a:r>
              <a:rPr lang="en-US" dirty="0"/>
              <a:t>We also want to remind you that plans and technical assistance projects are subject to the Transit-Oriented Communities (TOC) Policy if applicable to the plan area and work scope. Adopted by MTC in October 2022, the TOC Policy establishes minimum standards for density, parking, and circulation in areas within a half mile of fixed- guideway transit stops. To identify whether the TOC applies to your PDA, review this </a:t>
            </a:r>
            <a:r>
              <a:rPr lang="en-US" dirty="0" err="1"/>
              <a:t>webmap</a:t>
            </a:r>
            <a:r>
              <a:rPr lang="en-US" dirty="0"/>
              <a:t>. PDAs that are not shown on the map (i.e., PDAs to which the TOC Policy does not apply) are encouraged, but not required, to opt in to the TOC policy by meeting the Tier 4 standards outlined in the TOC Policy.</a:t>
            </a:r>
            <a:endParaRPr lang="en-US" dirty="0">
              <a:cs typeface="Calibri"/>
            </a:endParaRPr>
          </a:p>
          <a:p>
            <a:endParaRPr lang="en-US" dirty="0"/>
          </a:p>
          <a:p>
            <a:r>
              <a:rPr lang="en-US" dirty="0"/>
              <a:t>Please note that in order to ensure eligibility for OBAG 4 funding, jurisdictions should anticipate demonstrating compliance with the TOC policy prior to adoption of OBAG 4 (expected in 2026). </a:t>
            </a:r>
          </a:p>
          <a:p>
            <a:endParaRPr lang="en-US" dirty="0"/>
          </a:p>
          <a:p>
            <a:r>
              <a:rPr lang="en-US" dirty="0"/>
              <a:t>Now, I’ll hand it back to Cheryl.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description: a zoomed-out map of the Bay Area showing transit stops where the TOC policy applies as black dots. The full GIS map can be found at https://experience.arcgis.com/experience/01311260043f4bd689907c9df577bfff and more information about the TOC policy can be found at https://mtc.ca.gov/planning/land-use/transit-oriented-communities-toc-policy . The MTC logo is seen in the lower left corner.</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28FA4DCF-997B-4617-B5B1-BF3C646CFC63}" type="slidenum">
              <a:rPr lang="en-US" smtClean="0"/>
              <a:t>6</a:t>
            </a:fld>
            <a:endParaRPr lang="en-US" dirty="0"/>
          </a:p>
        </p:txBody>
      </p:sp>
    </p:spTree>
    <p:extLst>
      <p:ext uri="{BB962C8B-B14F-4D97-AF65-F5344CB8AC3E}">
        <p14:creationId xmlns:p14="http://schemas.microsoft.com/office/powerpoint/2010/main" val="885787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Cheryl</a:t>
            </a:r>
          </a:p>
          <a:p>
            <a:pPr>
              <a:defRPr/>
            </a:pPr>
            <a:r>
              <a:rPr lang="en-US" dirty="0"/>
              <a:t>Funding for the PDA Program and your project comes from the Surface Transportation Block Grant Program.  This next section focuses on the implications of federal funding to your project.  There are three areas that will be covered: 1. Federal Process, 2. Funding Administration, and 3. Federal Requirements </a:t>
            </a:r>
            <a:endParaRPr lang="en-US" dirty="0">
              <a:cs typeface="Calibri"/>
            </a:endParaRPr>
          </a:p>
          <a:p>
            <a:pPr>
              <a:defRPr/>
            </a:pPr>
            <a:endParaRPr lang="en-US" dirty="0"/>
          </a:p>
          <a:p>
            <a:pPr>
              <a:defRPr/>
            </a:pPr>
            <a:r>
              <a:rPr lang="en-US" dirty="0"/>
              <a:t>Image description: The MTC logo is seen in the lower left corner. The Federal Highway Administration logo is in the bottom right corner.</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28FA4DCF-997B-4617-B5B1-BF3C646CFC63}" type="slidenum">
              <a:rPr lang="en-US" smtClean="0"/>
              <a:t>7</a:t>
            </a:fld>
            <a:endParaRPr lang="en-US" dirty="0"/>
          </a:p>
        </p:txBody>
      </p:sp>
    </p:spTree>
    <p:extLst>
      <p:ext uri="{BB962C8B-B14F-4D97-AF65-F5344CB8AC3E}">
        <p14:creationId xmlns:p14="http://schemas.microsoft.com/office/powerpoint/2010/main" val="4224631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Cheryl</a:t>
            </a:r>
          </a:p>
          <a:p>
            <a:endParaRPr lang="en-US" dirty="0"/>
          </a:p>
          <a:p>
            <a:r>
              <a:rPr lang="en-US" dirty="0">
                <a:cs typeface="Calibri"/>
              </a:rPr>
              <a:t>Again, the funding for the grants is Surface Transportation Block Grant (STBG) Program.  The STBG is a formula program that falls under the Federal Highway Administration (FHWA).  The FHWA apportions the funds to the State (Caltrans) and they apportion the funds. Some goes to the Metropolitan Transportation Organizations (MPOs). MTC is the MPO for the nine-county Bay Area. MTC is responsible for programming funds in the Bay Area. Caltrans is responsible for administering the STBG and other federal and state transportation funds. </a:t>
            </a:r>
          </a:p>
          <a:p>
            <a:r>
              <a:rPr lang="en-US" dirty="0"/>
              <a:t> </a:t>
            </a:r>
            <a:endParaRPr lang="en-US" dirty="0">
              <a:cs typeface="Calibri" panose="020F0502020204030204"/>
            </a:endParaRPr>
          </a:p>
          <a:p>
            <a:r>
              <a:rPr lang="en-US" dirty="0">
                <a:cs typeface="Calibri" panose="020F0502020204030204"/>
              </a:rPr>
              <a:t>MTC determines how STBG will be used in the region through the One Bay Area Grant (OBAG) Program </a:t>
            </a:r>
            <a:r>
              <a:rPr lang="en-US" dirty="0" err="1">
                <a:cs typeface="Calibri" panose="020F0502020204030204"/>
              </a:rPr>
              <a:t>hotlinked</a:t>
            </a:r>
            <a:r>
              <a:rPr lang="en-US" dirty="0">
                <a:cs typeface="Calibri" panose="020F0502020204030204"/>
              </a:rPr>
              <a:t>: </a:t>
            </a:r>
            <a:r>
              <a:rPr lang="en-US" dirty="0">
                <a:hlinkClick r:id="rId3"/>
              </a:rPr>
              <a:t>https://mtc.ca.gov/funding/federal-funding/federal-highway-administration-grants/one-bay-area-grant-obag-3</a:t>
            </a:r>
            <a:r>
              <a:rPr lang="en-US" dirty="0">
                <a:cs typeface="Calibri" panose="020F0502020204030204"/>
              </a:rPr>
              <a:t> . Some funds were identified for the PDA Program. MTC then issued a Call for Projects for this program.  Project were selected and approved. MTC then applied to Caltrans for the funds and Caltrans approved the funding through an E-76, authorization to proceed.  The E-76 determines the date for when reimbursable work may begin. After MTC receives funds, we can execute subrecipient contracts (Master Funding Agreement and Supplements), as discussed in the previous slide.</a:t>
            </a:r>
          </a:p>
          <a:p>
            <a:endParaRPr lang="en-US" dirty="0">
              <a:cs typeface="Calibri" panose="020F0502020204030204"/>
            </a:endParaRPr>
          </a:p>
          <a:p>
            <a:r>
              <a:rPr lang="en-US" dirty="0"/>
              <a:t>Image description:  Shows the funding process described above. OBAG to PDA Program to Call for Projects to Project Approval to Caltrans approval (E-76) to Subrecipient Contract</a:t>
            </a:r>
            <a:endParaRPr lang="en-US" dirty="0">
              <a:cs typeface="Calibri"/>
            </a:endParaRPr>
          </a:p>
          <a:p>
            <a:endParaRPr lang="en-US" dirty="0">
              <a:cs typeface="Calibri"/>
            </a:endParaRPr>
          </a:p>
          <a:p>
            <a:r>
              <a:rPr lang="en-US" dirty="0">
                <a:cs typeface="Calibri"/>
              </a:rPr>
              <a:t>The federal government assigns a assistance listing number to all grant programs The STBG Program falls under Federal Assistance Listing 20.205, Highway Planning and Construction.  It was formerly called a CFDA or Catalog of Federal Domestic Assistance number.</a:t>
            </a:r>
            <a:endParaRPr lang="en-US" dirty="0"/>
          </a:p>
          <a:p>
            <a:endParaRPr lang="en-US" dirty="0"/>
          </a:p>
          <a:p>
            <a:r>
              <a:rPr lang="en-US" dirty="0"/>
              <a:t>Overview of STBG: </a:t>
            </a:r>
            <a:r>
              <a:rPr lang="en-US" dirty="0">
                <a:hlinkClick r:id="rId4"/>
              </a:rPr>
              <a:t>https://www.fhwa.dot.gov/bipartisan-infrastructure-law/stbg.cfm</a:t>
            </a:r>
            <a:r>
              <a:rPr lang="en-US" dirty="0"/>
              <a:t> </a:t>
            </a:r>
            <a:endParaRPr lang="en-US" dirty="0">
              <a:cs typeface="Calibri"/>
            </a:endParaRPr>
          </a:p>
          <a:p>
            <a:pPr>
              <a:buClr>
                <a:srgbClr val="31489F"/>
              </a:buClr>
            </a:pPr>
            <a:endParaRPr lang="en-US" dirty="0">
              <a:cs typeface="Arial"/>
            </a:endParaRPr>
          </a:p>
          <a:p>
            <a:pPr marL="0" marR="0" lvl="0" indent="0" algn="l" defTabSz="914400" rtl="0" eaLnBrk="1" fontAlgn="auto" latinLnBrk="0" hangingPunct="1">
              <a:lnSpc>
                <a:spcPct val="100000"/>
              </a:lnSpc>
              <a:spcBef>
                <a:spcPts val="0"/>
              </a:spcBef>
              <a:spcAft>
                <a:spcPts val="0"/>
              </a:spcAft>
              <a:buClr>
                <a:srgbClr val="31489F"/>
              </a:buClr>
              <a:buSzTx/>
              <a:buFontTx/>
              <a:buNone/>
              <a:tabLst/>
              <a:defRPr/>
            </a:pPr>
            <a:r>
              <a:rPr lang="en-US" dirty="0">
                <a:cs typeface="Arial"/>
              </a:rPr>
              <a:t>Image description: </a:t>
            </a:r>
            <a:r>
              <a:rPr lang="en-US" dirty="0"/>
              <a:t>There is a graphic showing the linear flow of Surface Transportation Block Grant funds. The graphic reads as follows: Federal Highway Administration, Caltrans, MTC. There is a second graphic showing the flow of One Bay Area Grant funds. The graphic reads as follows: One Bay Area Grant, PDA Program, call for projects, project approval, Caltrans approval (E-76), subrecipient contract.</a:t>
            </a:r>
            <a:r>
              <a:rPr lang="en-US" dirty="0">
                <a:cs typeface="Arial"/>
              </a:rPr>
              <a:t> </a:t>
            </a:r>
            <a:r>
              <a:rPr lang="en-US" dirty="0"/>
              <a:t>The logo for Caltrans is shown in the bottom right corner. The MTC logo is seen in the lower left corner.</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28FA4DCF-997B-4617-B5B1-BF3C646CFC63}" type="slidenum">
              <a:rPr lang="en-US" smtClean="0"/>
              <a:t>8</a:t>
            </a:fld>
            <a:endParaRPr lang="en-US" dirty="0"/>
          </a:p>
        </p:txBody>
      </p:sp>
    </p:spTree>
    <p:extLst>
      <p:ext uri="{BB962C8B-B14F-4D97-AF65-F5344CB8AC3E}">
        <p14:creationId xmlns:p14="http://schemas.microsoft.com/office/powerpoint/2010/main" val="3027947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Cheryl</a:t>
            </a:r>
          </a:p>
          <a:p>
            <a:endParaRPr lang="en-US" dirty="0"/>
          </a:p>
          <a:p>
            <a:r>
              <a:rPr lang="en-US" dirty="0">
                <a:cs typeface="Calibri"/>
              </a:rPr>
              <a:t>The Caltrans Division of Local Assistance is responsible for working with recipients of STBG and other federal and state transportation funds. Under the Headquarters unit, Caltrans is organized by Districts, or regions.  </a:t>
            </a:r>
            <a:r>
              <a:rPr lang="en-US" dirty="0"/>
              <a:t>Your agency is responsible for working with the Local Assistance to comply with Caltrans policies and procedures. </a:t>
            </a:r>
            <a:r>
              <a:rPr lang="en-US" dirty="0">
                <a:cs typeface="Calibri"/>
              </a:rPr>
              <a:t>The Bay Area is identified as Caltrans District 4. The hotlink will take you to the District 4 Local Assistance website: </a:t>
            </a:r>
            <a:r>
              <a:rPr lang="en-US" dirty="0">
                <a:hlinkClick r:id="rId3"/>
              </a:rPr>
              <a:t>https://dot.ca.gov/caltrans-near-me/district-4/d4-programs/d4-transplanning-local-assistance/d4-office-of-local-assistance</a:t>
            </a:r>
            <a:r>
              <a:rPr lang="en-US" dirty="0"/>
              <a:t>  Here you can find your jurisdiction's contact here. </a:t>
            </a:r>
            <a:endParaRPr lang="en-US" dirty="0">
              <a:cs typeface="Calibri"/>
            </a:endParaRPr>
          </a:p>
          <a:p>
            <a:endParaRPr lang="en-US" dirty="0"/>
          </a:p>
          <a:p>
            <a:r>
              <a:rPr lang="en-US" dirty="0"/>
              <a:t>The Local Assistance Procedures Manual (LAPM) describes the required processes, procedures, documents, authorizations, approvals, and certifications to receive federal-aid and/or state funds for many types of local transportation projects.  Caltrans and LAPM may be unfamiliar to you.  To mitigate that situation, Caltrans and MTC require the designation of a Single Point of Contact (or SPOC) by each jurisdiction. This person must have sufficient knowledge and expertise in the federal-aid delivery process. They are responsible for working closely with FHWA, Caltrans, MTC and the respective CTA on all issues related to FHWA-funded projects.  To get assistance with complying with Caltrans requirements, we recommend contacting your jurisdiction’s SPOC. They and the CTA would be good resources to meet the federal-aid requirements.</a:t>
            </a:r>
          </a:p>
          <a:p>
            <a:endParaRPr lang="en-US" dirty="0">
              <a:cs typeface="Calibri"/>
            </a:endParaRPr>
          </a:p>
          <a:p>
            <a:endParaRPr lang="en-US" dirty="0">
              <a:cs typeface="Calibri"/>
            </a:endParaRPr>
          </a:p>
          <a:p>
            <a:pPr>
              <a:buClr>
                <a:srgbClr val="31489F"/>
              </a:buClr>
            </a:pPr>
            <a:r>
              <a:rPr lang="en-US" dirty="0">
                <a:cs typeface="Calibri"/>
              </a:rPr>
              <a:t>Image description: There is a screenshot from the linked MTC website directing agencies to find their Single Point of Contact. The screenshot is captioned “in the left hand column, under ‘related documents.’” The file labeled “SPOC Certification Status Listing” is highlighted. </a:t>
            </a:r>
            <a:r>
              <a:rPr lang="en-US" dirty="0"/>
              <a:t>The MTC logo is seen in the lower left corner.</a:t>
            </a:r>
            <a:endParaRPr lang="en-US" dirty="0">
              <a:cs typeface="Arial"/>
            </a:endParaRPr>
          </a:p>
          <a:p>
            <a:endParaRPr lang="en-US" dirty="0">
              <a:cs typeface="Calibri"/>
            </a:endParaRPr>
          </a:p>
        </p:txBody>
      </p:sp>
      <p:sp>
        <p:nvSpPr>
          <p:cNvPr id="4" name="Slide Number Placeholder 3"/>
          <p:cNvSpPr>
            <a:spLocks noGrp="1"/>
          </p:cNvSpPr>
          <p:nvPr>
            <p:ph type="sldNum" sz="quarter" idx="5"/>
          </p:nvPr>
        </p:nvSpPr>
        <p:spPr/>
        <p:txBody>
          <a:bodyPr/>
          <a:lstStyle/>
          <a:p>
            <a:fld id="{28FA4DCF-997B-4617-B5B1-BF3C646CFC63}" type="slidenum">
              <a:rPr lang="en-US" smtClean="0"/>
              <a:t>9</a:t>
            </a:fld>
            <a:endParaRPr lang="en-US" dirty="0"/>
          </a:p>
        </p:txBody>
      </p:sp>
    </p:spTree>
    <p:extLst>
      <p:ext uri="{BB962C8B-B14F-4D97-AF65-F5344CB8AC3E}">
        <p14:creationId xmlns:p14="http://schemas.microsoft.com/office/powerpoint/2010/main" val="1646287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56840" y="650929"/>
            <a:ext cx="10120393" cy="3006671"/>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3580107" y="3921071"/>
            <a:ext cx="3735093" cy="2402237"/>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Content Placeholder 7">
            <a:extLst>
              <a:ext uri="{FF2B5EF4-FFF2-40B4-BE49-F238E27FC236}">
                <a16:creationId xmlns:a16="http://schemas.microsoft.com/office/drawing/2014/main" id="{CAD0AFC4-3637-9D43-9D14-EB37D11F835F}"/>
              </a:ext>
            </a:extLst>
          </p:cNvPr>
          <p:cNvSpPr>
            <a:spLocks noGrp="1"/>
          </p:cNvSpPr>
          <p:nvPr>
            <p:ph sz="quarter" idx="13" hasCustomPrompt="1"/>
          </p:nvPr>
        </p:nvSpPr>
        <p:spPr>
          <a:xfrm>
            <a:off x="7408190" y="3947390"/>
            <a:ext cx="4153546" cy="1655762"/>
          </a:xfrm>
        </p:spPr>
        <p:txBody>
          <a:bodyPr/>
          <a:lstStyle>
            <a:lvl1pPr marL="0" indent="0">
              <a:buNone/>
              <a:defRPr>
                <a:solidFill>
                  <a:schemeClr val="accent5">
                    <a:lumMod val="75000"/>
                  </a:schemeClr>
                </a:solidFill>
              </a:defRPr>
            </a:lvl1pPr>
          </a:lstStyle>
          <a:p>
            <a:pPr lvl="0"/>
            <a:r>
              <a:rPr lang="en-US" dirty="0"/>
              <a:t>Click to add logo</a:t>
            </a:r>
          </a:p>
        </p:txBody>
      </p:sp>
      <p:sp>
        <p:nvSpPr>
          <p:cNvPr id="4" name="Date Placeholder 3"/>
          <p:cNvSpPr>
            <a:spLocks noGrp="1"/>
          </p:cNvSpPr>
          <p:nvPr>
            <p:ph type="dt" sz="half" idx="10"/>
          </p:nvPr>
        </p:nvSpPr>
        <p:spPr/>
        <p:txBody>
          <a:bodyPr/>
          <a:lstStyle/>
          <a:p>
            <a:fld id="{8ABFC014-BBD0-4AC5-B122-F446AD1E62FF}" type="datetime1">
              <a:rPr lang="en-US" smtClean="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C88F56-F83B-42E3-863E-098C0746C050}" type="slidenum">
              <a:rPr lang="en-US" smtClean="0"/>
              <a:t>‹#›</a:t>
            </a:fld>
            <a:endParaRPr lang="en-US" dirty="0"/>
          </a:p>
        </p:txBody>
      </p:sp>
      <p:pic>
        <p:nvPicPr>
          <p:cNvPr id="9" name="Graphic 8">
            <a:extLst>
              <a:ext uri="{FF2B5EF4-FFF2-40B4-BE49-F238E27FC236}">
                <a16:creationId xmlns:a16="http://schemas.microsoft.com/office/drawing/2014/main" id="{E01CE7C6-0737-4C4F-B56B-3F96F278965C}"/>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751" b="17353"/>
          <a:stretch/>
        </p:blipFill>
        <p:spPr>
          <a:xfrm>
            <a:off x="0" y="3822271"/>
            <a:ext cx="3425124" cy="3035730"/>
          </a:xfrm>
          <a:prstGeom prst="rect">
            <a:avLst/>
          </a:prstGeom>
        </p:spPr>
      </p:pic>
    </p:spTree>
    <p:extLst>
      <p:ext uri="{BB962C8B-B14F-4D97-AF65-F5344CB8AC3E}">
        <p14:creationId xmlns:p14="http://schemas.microsoft.com/office/powerpoint/2010/main" val="2781031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C10ED3-4404-4B40-ABCE-CCE2F42F9B01}"/>
              </a:ext>
              <a:ext uri="{C183D7F6-B498-43B3-948B-1728B52AA6E4}">
                <adec:decorative xmlns:adec="http://schemas.microsoft.com/office/drawing/2017/decorative" val="1"/>
              </a:ext>
            </a:extLst>
          </p:cNvPr>
          <p:cNvSpPr/>
          <p:nvPr userDrawn="1"/>
        </p:nvSpPr>
        <p:spPr>
          <a:xfrm>
            <a:off x="0" y="0"/>
            <a:ext cx="495114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5468" y="457200"/>
            <a:ext cx="3932237" cy="1600200"/>
          </a:xfrm>
        </p:spPr>
        <p:txBody>
          <a:bodyPr anchor="b"/>
          <a:lstStyle>
            <a:lvl1pPr>
              <a:defRPr sz="3200">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565468" y="2341283"/>
            <a:ext cx="3932237" cy="3811588"/>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183188" y="457200"/>
            <a:ext cx="6443344" cy="573459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bg1">
                    <a:lumMod val="95000"/>
                  </a:schemeClr>
                </a:solidFill>
              </a:defRPr>
            </a:lvl1pPr>
          </a:lstStyle>
          <a:p>
            <a:fld id="{97890798-368D-4FAF-84A3-3D822B1B7051}" type="datetime1">
              <a:rPr lang="en-US" smtClean="0"/>
              <a:pPr/>
              <a:t>12/13/2023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C88F56-F83B-42E3-863E-098C0746C050}" type="slidenum">
              <a:rPr lang="en-US" smtClean="0"/>
              <a:t>‹#›</a:t>
            </a:fld>
            <a:endParaRPr lang="en-US" dirty="0"/>
          </a:p>
        </p:txBody>
      </p:sp>
      <p:pic>
        <p:nvPicPr>
          <p:cNvPr id="9" name="Graphic 8">
            <a:extLst>
              <a:ext uri="{FF2B5EF4-FFF2-40B4-BE49-F238E27FC236}">
                <a16:creationId xmlns:a16="http://schemas.microsoft.com/office/drawing/2014/main" id="{8FE7F4A9-F9BF-B244-9841-E4E87EFEC67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482" y="6288357"/>
            <a:ext cx="3390900" cy="647700"/>
          </a:xfrm>
          <a:prstGeom prst="rect">
            <a:avLst/>
          </a:prstGeom>
        </p:spPr>
      </p:pic>
    </p:spTree>
    <p:extLst>
      <p:ext uri="{BB962C8B-B14F-4D97-AF65-F5344CB8AC3E}">
        <p14:creationId xmlns:p14="http://schemas.microsoft.com/office/powerpoint/2010/main" val="1779229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4657" y="457200"/>
            <a:ext cx="3932237" cy="16002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04657" y="232984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p:cNvSpPr>
            <a:spLocks noGrp="1"/>
          </p:cNvSpPr>
          <p:nvPr>
            <p:ph type="pic" idx="1"/>
          </p:nvPr>
        </p:nvSpPr>
        <p:spPr>
          <a:xfrm>
            <a:off x="5183187" y="457201"/>
            <a:ext cx="6527285" cy="5684228"/>
          </a:xfrm>
          <a:solidFill>
            <a:schemeClr val="bg1"/>
          </a:solidFill>
          <a:ln>
            <a:solidFill>
              <a:schemeClr val="bg2">
                <a:lumMod val="25000"/>
              </a:schemeClr>
            </a:solidFill>
          </a:ln>
        </p:spPr>
        <p:txBody>
          <a:bodyPr anchor="t" anchorCtr="1">
            <a:normAutofit/>
          </a:bodyPr>
          <a:lstStyle>
            <a:lvl1pPr marL="0" indent="0">
              <a:buNone/>
              <a:defRPr sz="28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0AF1BDB9-1A18-41F7-ADB3-AD4AEE87B66C}" type="datetime1">
              <a:rPr lang="en-US" smtClean="0"/>
              <a:t>12/13/2023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C88F56-F83B-42E3-863E-098C0746C050}" type="slidenum">
              <a:rPr lang="en-US" smtClean="0"/>
              <a:t>‹#›</a:t>
            </a:fld>
            <a:endParaRPr lang="en-US" dirty="0"/>
          </a:p>
        </p:txBody>
      </p:sp>
    </p:spTree>
    <p:extLst>
      <p:ext uri="{BB962C8B-B14F-4D97-AF65-F5344CB8AC3E}">
        <p14:creationId xmlns:p14="http://schemas.microsoft.com/office/powerpoint/2010/main" val="3732572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722C2C-A948-44C1-8D5E-38D9CD4DADF9}" type="datetime1">
              <a:rPr lang="en-US" smtClean="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C88F56-F83B-42E3-863E-098C0746C050}" type="slidenum">
              <a:rPr lang="en-US" smtClean="0"/>
              <a:t>‹#›</a:t>
            </a:fld>
            <a:endParaRPr lang="en-US" dirty="0"/>
          </a:p>
        </p:txBody>
      </p:sp>
    </p:spTree>
    <p:extLst>
      <p:ext uri="{BB962C8B-B14F-4D97-AF65-F5344CB8AC3E}">
        <p14:creationId xmlns:p14="http://schemas.microsoft.com/office/powerpoint/2010/main" val="1854395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6E0F8A-B4E3-4639-825F-50017D262260}" type="datetime1">
              <a:rPr lang="en-US" smtClean="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C88F56-F83B-42E3-863E-098C0746C050}" type="slidenum">
              <a:rPr lang="en-US" smtClean="0"/>
              <a:t>‹#›</a:t>
            </a:fld>
            <a:endParaRPr lang="en-US" dirty="0"/>
          </a:p>
        </p:txBody>
      </p:sp>
    </p:spTree>
    <p:extLst>
      <p:ext uri="{BB962C8B-B14F-4D97-AF65-F5344CB8AC3E}">
        <p14:creationId xmlns:p14="http://schemas.microsoft.com/office/powerpoint/2010/main" val="3015876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ternate 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456840" y="402956"/>
            <a:ext cx="9870263" cy="3254643"/>
          </a:xfrm>
        </p:spPr>
        <p:txBody>
          <a:bodyPr anchor="b"/>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3549113" y="4078019"/>
            <a:ext cx="3936570" cy="191982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Content Placeholder 8">
            <a:extLst>
              <a:ext uri="{FF2B5EF4-FFF2-40B4-BE49-F238E27FC236}">
                <a16:creationId xmlns:a16="http://schemas.microsoft.com/office/drawing/2014/main" id="{F89285BD-C092-4941-A68F-2DA2689B9415}"/>
              </a:ext>
            </a:extLst>
          </p:cNvPr>
          <p:cNvSpPr>
            <a:spLocks noGrp="1"/>
          </p:cNvSpPr>
          <p:nvPr>
            <p:ph sz="quarter" idx="13" hasCustomPrompt="1"/>
          </p:nvPr>
        </p:nvSpPr>
        <p:spPr>
          <a:xfrm>
            <a:off x="7837111" y="4109015"/>
            <a:ext cx="3554143" cy="1873331"/>
          </a:xfrm>
        </p:spPr>
        <p:txBody>
          <a:bodyPr/>
          <a:lstStyle>
            <a:lvl1pPr marL="0" indent="0">
              <a:buNone/>
              <a:defRPr>
                <a:solidFill>
                  <a:schemeClr val="accent3"/>
                </a:solidFill>
              </a:defRPr>
            </a:lvl1pPr>
          </a:lstStyle>
          <a:p>
            <a:pPr lvl="0"/>
            <a:r>
              <a:rPr lang="en-US" dirty="0"/>
              <a:t>Click to add logo</a:t>
            </a:r>
          </a:p>
        </p:txBody>
      </p:sp>
      <p:sp>
        <p:nvSpPr>
          <p:cNvPr id="4" name="Date Placeholder 3"/>
          <p:cNvSpPr>
            <a:spLocks noGrp="1"/>
          </p:cNvSpPr>
          <p:nvPr>
            <p:ph type="dt" sz="half" idx="10"/>
          </p:nvPr>
        </p:nvSpPr>
        <p:spPr/>
        <p:txBody>
          <a:bodyPr/>
          <a:lstStyle/>
          <a:p>
            <a:fld id="{D26BD3A8-241F-4E32-87A3-FE48FE2F78CC}" type="datetime1">
              <a:rPr lang="en-US" smtClean="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DC88F56-F83B-42E3-863E-098C0746C050}" type="slidenum">
              <a:rPr lang="en-US" smtClean="0"/>
              <a:pPr/>
              <a:t>‹#›</a:t>
            </a:fld>
            <a:endParaRPr lang="en-US" dirty="0"/>
          </a:p>
        </p:txBody>
      </p:sp>
      <p:pic>
        <p:nvPicPr>
          <p:cNvPr id="8" name="Graphic 7">
            <a:extLst>
              <a:ext uri="{FF2B5EF4-FFF2-40B4-BE49-F238E27FC236}">
                <a16:creationId xmlns:a16="http://schemas.microsoft.com/office/drawing/2014/main" id="{0923D537-D13E-5C4D-9BE5-983A60047D67}"/>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751" b="17353"/>
          <a:stretch/>
        </p:blipFill>
        <p:spPr>
          <a:xfrm>
            <a:off x="0" y="3822271"/>
            <a:ext cx="3425124" cy="3035730"/>
          </a:xfrm>
          <a:prstGeom prst="rect">
            <a:avLst/>
          </a:prstGeom>
        </p:spPr>
      </p:pic>
    </p:spTree>
    <p:extLst>
      <p:ext uri="{BB962C8B-B14F-4D97-AF65-F5344CB8AC3E}">
        <p14:creationId xmlns:p14="http://schemas.microsoft.com/office/powerpoint/2010/main" val="364277841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1504" y="1401065"/>
            <a:ext cx="10515600" cy="2852737"/>
          </a:xfrm>
        </p:spPr>
        <p:txBody>
          <a:bodyPr anchor="b"/>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21410" y="4589463"/>
            <a:ext cx="1052604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6BD3A8-241F-4E32-87A3-FE48FE2F78CC}" type="datetime1">
              <a:rPr lang="en-US" smtClean="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DC88F56-F83B-42E3-863E-098C0746C050}" type="slidenum">
              <a:rPr lang="en-US" smtClean="0"/>
              <a:pPr/>
              <a:t>‹#›</a:t>
            </a:fld>
            <a:endParaRPr lang="en-US" dirty="0"/>
          </a:p>
        </p:txBody>
      </p:sp>
      <p:pic>
        <p:nvPicPr>
          <p:cNvPr id="8" name="Graphic 7">
            <a:extLst>
              <a:ext uri="{FF2B5EF4-FFF2-40B4-BE49-F238E27FC236}">
                <a16:creationId xmlns:a16="http://schemas.microsoft.com/office/drawing/2014/main" id="{E7CAF6E3-7ABA-EC42-947B-BF1B682E382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482" y="6288357"/>
            <a:ext cx="3390900" cy="647700"/>
          </a:xfrm>
          <a:prstGeom prst="rect">
            <a:avLst/>
          </a:prstGeom>
        </p:spPr>
      </p:pic>
    </p:spTree>
    <p:extLst>
      <p:ext uri="{BB962C8B-B14F-4D97-AF65-F5344CB8AC3E}">
        <p14:creationId xmlns:p14="http://schemas.microsoft.com/office/powerpoint/2010/main" val="23225949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85E6D6-891D-4FA9-A38A-3B8228F40E3F}" type="datetime1">
              <a:rPr lang="en-US" smtClean="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C88F56-F83B-42E3-863E-098C0746C050}" type="slidenum">
              <a:rPr lang="en-US" smtClean="0"/>
              <a:t>‹#›</a:t>
            </a:fld>
            <a:endParaRPr lang="en-US" dirty="0"/>
          </a:p>
        </p:txBody>
      </p:sp>
    </p:spTree>
    <p:extLst>
      <p:ext uri="{BB962C8B-B14F-4D97-AF65-F5344CB8AC3E}">
        <p14:creationId xmlns:p14="http://schemas.microsoft.com/office/powerpoint/2010/main" val="1483365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8279" y="196511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2121" y="196511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E2E846-9392-428F-81C2-8B895ABCE8E9}" type="datetime1">
              <a:rPr lang="en-US" smtClean="0"/>
              <a:t>12/13/2023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C88F56-F83B-42E3-863E-098C0746C050}" type="slidenum">
              <a:rPr lang="en-US" smtClean="0"/>
              <a:t>‹#›</a:t>
            </a:fld>
            <a:endParaRPr lang="en-US" dirty="0"/>
          </a:p>
        </p:txBody>
      </p:sp>
    </p:spTree>
    <p:extLst>
      <p:ext uri="{BB962C8B-B14F-4D97-AF65-F5344CB8AC3E}">
        <p14:creationId xmlns:p14="http://schemas.microsoft.com/office/powerpoint/2010/main" val="126862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7605" y="365125"/>
            <a:ext cx="10962191" cy="1325563"/>
          </a:xfrm>
        </p:spPr>
        <p:txBody>
          <a:bodyPr/>
          <a:lstStyle/>
          <a:p>
            <a:r>
              <a:rPr lang="en-US"/>
              <a:t>Click to edit Master title style</a:t>
            </a:r>
          </a:p>
        </p:txBody>
      </p:sp>
      <p:sp>
        <p:nvSpPr>
          <p:cNvPr id="3" name="Text Placeholder 2"/>
          <p:cNvSpPr>
            <a:spLocks noGrp="1"/>
          </p:cNvSpPr>
          <p:nvPr>
            <p:ph type="body" idx="1"/>
          </p:nvPr>
        </p:nvSpPr>
        <p:spPr>
          <a:xfrm>
            <a:off x="627606" y="1851645"/>
            <a:ext cx="5183188" cy="685800"/>
          </a:xfrm>
        </p:spPr>
        <p:txBody>
          <a:bodyPr anchor="b"/>
          <a:lstStyle>
            <a:lvl1pPr marL="0" indent="0">
              <a:buNone/>
              <a:defRPr sz="24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7606" y="2675557"/>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6609" y="1851645"/>
            <a:ext cx="5183188" cy="685800"/>
          </a:xfrm>
        </p:spPr>
        <p:txBody>
          <a:bodyPr anchor="b"/>
          <a:lstStyle>
            <a:lvl1pPr marL="0" indent="0">
              <a:buNone/>
              <a:defRPr sz="24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6609" y="2675557"/>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33D167-A44C-4731-8889-8B1446E0D803}" type="datetime1">
              <a:rPr lang="en-US" smtClean="0"/>
              <a:t>12/13/2023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C88F56-F83B-42E3-863E-098C0746C050}" type="slidenum">
              <a:rPr lang="en-US" smtClean="0"/>
              <a:t>‹#›</a:t>
            </a:fld>
            <a:endParaRPr lang="en-US" dirty="0"/>
          </a:p>
        </p:txBody>
      </p:sp>
    </p:spTree>
    <p:extLst>
      <p:ext uri="{BB962C8B-B14F-4D97-AF65-F5344CB8AC3E}">
        <p14:creationId xmlns:p14="http://schemas.microsoft.com/office/powerpoint/2010/main" val="185988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1500" y="231310"/>
            <a:ext cx="110490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59A65B80-7708-4A6B-AE8B-60211D87F32D}" type="datetime1">
              <a:rPr lang="en-US" smtClean="0"/>
              <a:t>12/13/2023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sz="1200" b="1"/>
            </a:lvl1pPr>
          </a:lstStyle>
          <a:p>
            <a:fld id="{EDC88F56-F83B-42E3-863E-098C0746C050}" type="slidenum">
              <a:rPr lang="en-US" smtClean="0"/>
              <a:pPr/>
              <a:t>‹#›</a:t>
            </a:fld>
            <a:endParaRPr lang="en-US" dirty="0"/>
          </a:p>
        </p:txBody>
      </p:sp>
    </p:spTree>
    <p:extLst>
      <p:ext uri="{BB962C8B-B14F-4D97-AF65-F5344CB8AC3E}">
        <p14:creationId xmlns:p14="http://schemas.microsoft.com/office/powerpoint/2010/main" val="1624394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4F22F-AC74-4204-9E11-BE06E866EB7F}" type="datetime1">
              <a:rPr lang="en-US" smtClean="0"/>
              <a:t>12/13/2023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C88F56-F83B-42E3-863E-098C0746C050}" type="slidenum">
              <a:rPr lang="en-US" smtClean="0"/>
              <a:t>‹#›</a:t>
            </a:fld>
            <a:endParaRPr lang="en-US" dirty="0"/>
          </a:p>
        </p:txBody>
      </p:sp>
    </p:spTree>
    <p:extLst>
      <p:ext uri="{BB962C8B-B14F-4D97-AF65-F5344CB8AC3E}">
        <p14:creationId xmlns:p14="http://schemas.microsoft.com/office/powerpoint/2010/main" val="2618731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5468" y="4572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565468" y="2341283"/>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183188" y="457200"/>
            <a:ext cx="6443344" cy="573459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890798-368D-4FAF-84A3-3D822B1B7051}" type="datetime1">
              <a:rPr lang="en-US" smtClean="0"/>
              <a:t>12/13/2023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C88F56-F83B-42E3-863E-098C0746C050}" type="slidenum">
              <a:rPr lang="en-US" smtClean="0"/>
              <a:t>‹#›</a:t>
            </a:fld>
            <a:endParaRPr lang="en-US" dirty="0"/>
          </a:p>
        </p:txBody>
      </p:sp>
    </p:spTree>
    <p:extLst>
      <p:ext uri="{BB962C8B-B14F-4D97-AF65-F5344CB8AC3E}">
        <p14:creationId xmlns:p14="http://schemas.microsoft.com/office/powerpoint/2010/main" val="3576847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9976" y="365125"/>
            <a:ext cx="11049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9976" y="1825625"/>
            <a:ext cx="110490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3607754" y="6436755"/>
            <a:ext cx="108690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D3997-DF03-4456-B3EA-EEAE43CD4A22}" type="datetime1">
              <a:rPr lang="en-US" smtClean="0"/>
              <a:t>12/13/2023</a:t>
            </a:fld>
            <a:endParaRPr lang="en-US" dirty="0"/>
          </a:p>
        </p:txBody>
      </p:sp>
      <p:sp>
        <p:nvSpPr>
          <p:cNvPr id="5" name="Footer Placeholder 4"/>
          <p:cNvSpPr>
            <a:spLocks noGrp="1"/>
          </p:cNvSpPr>
          <p:nvPr>
            <p:ph type="ftr" sz="quarter" idx="3"/>
          </p:nvPr>
        </p:nvSpPr>
        <p:spPr>
          <a:xfrm>
            <a:off x="4600236" y="6425311"/>
            <a:ext cx="685652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463454" y="6425311"/>
            <a:ext cx="6081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88F56-F83B-42E3-863E-098C0746C050}" type="slidenum">
              <a:rPr lang="en-US" smtClean="0"/>
              <a:t>‹#›</a:t>
            </a:fld>
            <a:endParaRPr lang="en-US" dirty="0"/>
          </a:p>
        </p:txBody>
      </p:sp>
      <p:pic>
        <p:nvPicPr>
          <p:cNvPr id="9" name="Graphic 8">
            <a:extLst>
              <a:ext uri="{FF2B5EF4-FFF2-40B4-BE49-F238E27FC236}">
                <a16:creationId xmlns:a16="http://schemas.microsoft.com/office/drawing/2014/main" id="{BDE5CFE3-7E2A-5947-AD79-35E956FDAD17}"/>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5498" y="6210246"/>
            <a:ext cx="3715729" cy="709746"/>
          </a:xfrm>
          <a:prstGeom prst="rect">
            <a:avLst/>
          </a:prstGeom>
        </p:spPr>
      </p:pic>
    </p:spTree>
    <p:extLst>
      <p:ext uri="{BB962C8B-B14F-4D97-AF65-F5344CB8AC3E}">
        <p14:creationId xmlns:p14="http://schemas.microsoft.com/office/powerpoint/2010/main" val="7821075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1" r:id="rId3"/>
    <p:sldLayoutId id="2147483650" r:id="rId4"/>
    <p:sldLayoutId id="2147483652" r:id="rId5"/>
    <p:sldLayoutId id="2147483653" r:id="rId6"/>
    <p:sldLayoutId id="2147483654" r:id="rId7"/>
    <p:sldLayoutId id="2147483655" r:id="rId8"/>
    <p:sldLayoutId id="2147483656" r:id="rId9"/>
    <p:sldLayoutId id="2147483660" r:id="rId10"/>
    <p:sldLayoutId id="2147483657" r:id="rId11"/>
    <p:sldLayoutId id="2147483658" r:id="rId12"/>
    <p:sldLayoutId id="2147483659" r:id="rId13"/>
  </p:sldLayoutIdLst>
  <p:hf hdr="0" ftr="0" dt="0"/>
  <p:txStyles>
    <p:titleStyle>
      <a:lvl1pPr algn="l" defTabSz="914400" rtl="0" eaLnBrk="1" latinLnBrk="0" hangingPunct="1">
        <a:lnSpc>
          <a:spcPct val="90000"/>
        </a:lnSpc>
        <a:spcBef>
          <a:spcPct val="0"/>
        </a:spcBef>
        <a:buNone/>
        <a:defRPr sz="44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ClrTx/>
        <a:buSzPct val="9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Tx/>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Tx/>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hyperlink" Target="https://dot.ca.gov/-/media/dot-media/programs/local-assistance/documents/lapm/ch09-a11y.pdf" TargetMode="External"/><Relationship Id="rId7" Type="http://schemas.openxmlformats.org/officeDocument/2006/relationships/diagramLayout" Target="../diagrams/layout6.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Data" Target="../diagrams/data6.xml"/><Relationship Id="rId5" Type="http://schemas.openxmlformats.org/officeDocument/2006/relationships/hyperlink" Target="https://dot.ca.gov/-/media/dot-media/programs/local-assistance/documents/lapm/ch17.pdf" TargetMode="External"/><Relationship Id="rId10" Type="http://schemas.microsoft.com/office/2007/relationships/diagramDrawing" Target="../diagrams/drawing6.xml"/><Relationship Id="rId4" Type="http://schemas.openxmlformats.org/officeDocument/2006/relationships/hyperlink" Target="https://dot.ca.gov/-/media/dot-media/programs/local-assistance/documents/lapm/ch10.pdf" TargetMode="External"/><Relationship Id="rId9" Type="http://schemas.openxmlformats.org/officeDocument/2006/relationships/diagramColors" Target="../diagrams/colors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mtc.ca.gov/pda" TargetMode="Externa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hyperlink" Target="https://mtcdrive.app.box.com/s/79fhc4901y21pccrzlyf7t6w9xt4r1bm" TargetMode="External"/><Relationship Id="rId7" Type="http://schemas.openxmlformats.org/officeDocument/2006/relationships/diagramQuickStyle" Target="../diagrams/quickStyle7.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hyperlink" Target="mailto:PDAs@bayareametro.gov" TargetMode="External"/><Relationship Id="rId9" Type="http://schemas.microsoft.com/office/2007/relationships/diagramDrawing" Target="../diagrams/drawing7.xml"/></Relationships>
</file>

<file path=ppt/slides/_rels/slide13.xml.rels><?xml version="1.0" encoding="UTF-8" standalone="yes"?>
<Relationships xmlns="http://schemas.openxmlformats.org/package/2006/relationships"><Relationship Id="rId3" Type="http://schemas.openxmlformats.org/officeDocument/2006/relationships/hyperlink" Target="https://mtcdrive.app.box.com/s/8j4q3783oho1usq0cgwqyn4b3kwp1bdt"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s://dot.ca.gov/caltrans-near-me/district-4/d4-programs/d4-transplanning-local-assistance/d4-office-of-local-assistance" TargetMode="External"/><Relationship Id="rId3" Type="http://schemas.openxmlformats.org/officeDocument/2006/relationships/hyperlink" Target="https://mtc.ca.gov/planning/long-range-planning/plan-bay-area-2050" TargetMode="External"/><Relationship Id="rId7" Type="http://schemas.openxmlformats.org/officeDocument/2006/relationships/hyperlink" Target="https://dot.ca.gov/programs/local-assistance"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mtc.ca.gov/funding/federal-funding/federal-highway-administration-grants/one-bay-area-grant-obag-3" TargetMode="External"/><Relationship Id="rId5" Type="http://schemas.openxmlformats.org/officeDocument/2006/relationships/hyperlink" Target="https://mtc.ca.gov/planning/land-use/transit-oriented-communities-toc-policy" TargetMode="External"/><Relationship Id="rId10" Type="http://schemas.openxmlformats.org/officeDocument/2006/relationships/hyperlink" Target="https://dot.ca.gov/programs/local-assistance/guidelines-and-procedures/local-assistance-procedures-manual-lapm" TargetMode="External"/><Relationship Id="rId4" Type="http://schemas.openxmlformats.org/officeDocument/2006/relationships/hyperlink" Target="https://mtc.ca.gov/digital-library/5022918-pda-planning-grant-guidance-planning-process-elements" TargetMode="External"/><Relationship Id="rId9" Type="http://schemas.openxmlformats.org/officeDocument/2006/relationships/hyperlink" Target="https://mtc.ca.gov/funding/federal-funding/project-delivery"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PDAs@bayareametro.gov"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mailto:achan@bayareametro.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mtc.ca.gov/planning/long-range-planning/plan-bay-area-2050"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5.xml"/><Relationship Id="rId16" Type="http://schemas.openxmlformats.org/officeDocument/2006/relationships/diagramColors" Target="../diagrams/colors3.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mtc.ca.gov/digital-library/5022918-pda-planning-grant-guidance-planning-process-elements"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experience.arcgis.com/experience/01311260043f4bd689907c9df577bfff" TargetMode="External"/><Relationship Id="rId5" Type="http://schemas.openxmlformats.org/officeDocument/2006/relationships/image" Target="../media/image16.PNG"/><Relationship Id="rId4" Type="http://schemas.openxmlformats.org/officeDocument/2006/relationships/hyperlink" Target="https://mtc.ca.gov/planning/land-use/transit-oriented-communities-toc-polic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3" Type="http://schemas.openxmlformats.org/officeDocument/2006/relationships/image" Target="../media/image18.jpeg"/><Relationship Id="rId7" Type="http://schemas.openxmlformats.org/officeDocument/2006/relationships/diagramQuickStyle" Target="../diagrams/quickStyle4.xml"/><Relationship Id="rId12" Type="http://schemas.openxmlformats.org/officeDocument/2006/relationships/diagramQuickStyle" Target="../diagrams/quickStyle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Layout" Target="../diagrams/layout4.xml"/><Relationship Id="rId11" Type="http://schemas.openxmlformats.org/officeDocument/2006/relationships/diagramLayout" Target="../diagrams/layout5.xml"/><Relationship Id="rId5" Type="http://schemas.openxmlformats.org/officeDocument/2006/relationships/diagramData" Target="../diagrams/data4.xml"/><Relationship Id="rId10" Type="http://schemas.openxmlformats.org/officeDocument/2006/relationships/diagramData" Target="../diagrams/data5.xml"/><Relationship Id="rId4" Type="http://schemas.openxmlformats.org/officeDocument/2006/relationships/hyperlink" Target="https://mtc.ca.gov/funding/federal-funding/federal-highway-administration-grants/one-bay-area-grant-obag-3" TargetMode="External"/><Relationship Id="rId9" Type="http://schemas.microsoft.com/office/2007/relationships/diagramDrawing" Target="../diagrams/drawing4.xml"/><Relationship Id="rId14" Type="http://schemas.microsoft.com/office/2007/relationships/diagramDrawing" Target="../diagrams/drawing5.xml"/></Relationships>
</file>

<file path=ppt/slides/_rels/slide9.xml.rels><?xml version="1.0" encoding="UTF-8" standalone="yes"?>
<Relationships xmlns="http://schemas.openxmlformats.org/package/2006/relationships"><Relationship Id="rId3" Type="http://schemas.openxmlformats.org/officeDocument/2006/relationships/hyperlink" Target="https://dot.ca.gov/programs/local-assistance" TargetMode="External"/><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dot.ca.gov/programs/local-assistance/guidelines-and-procedures/local-assistance-procedures-manual-lapm" TargetMode="External"/><Relationship Id="rId5" Type="http://schemas.openxmlformats.org/officeDocument/2006/relationships/hyperlink" Target="https://mtc.ca.gov/funding/federal-funding/project-delivery" TargetMode="External"/><Relationship Id="rId4" Type="http://schemas.openxmlformats.org/officeDocument/2006/relationships/hyperlink" Target="https://dot.ca.gov/caltrans-near-me/district-4/d4-programs/d4-transplanning-local-assistance/d4-office-of-local-assista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7D126-1D44-9040-A049-009A15166ED4}"/>
              </a:ext>
            </a:extLst>
          </p:cNvPr>
          <p:cNvSpPr>
            <a:spLocks noGrp="1"/>
          </p:cNvSpPr>
          <p:nvPr>
            <p:ph type="title"/>
          </p:nvPr>
        </p:nvSpPr>
        <p:spPr>
          <a:xfrm>
            <a:off x="1321293" y="2219657"/>
            <a:ext cx="9549414" cy="1120648"/>
          </a:xfrm>
        </p:spPr>
        <p:txBody>
          <a:bodyPr>
            <a:normAutofit fontScale="90000"/>
          </a:bodyPr>
          <a:lstStyle/>
          <a:p>
            <a:r>
              <a:rPr lang="en-US" dirty="0"/>
              <a:t>Priority Development Area (PDA) Program Orientation</a:t>
            </a:r>
          </a:p>
        </p:txBody>
      </p:sp>
      <p:sp>
        <p:nvSpPr>
          <p:cNvPr id="3" name="Text Placeholder 2">
            <a:extLst>
              <a:ext uri="{FF2B5EF4-FFF2-40B4-BE49-F238E27FC236}">
                <a16:creationId xmlns:a16="http://schemas.microsoft.com/office/drawing/2014/main" id="{CE5594BB-8DDD-7545-AF20-02AACC34A6A3}"/>
              </a:ext>
            </a:extLst>
          </p:cNvPr>
          <p:cNvSpPr>
            <a:spLocks noGrp="1"/>
          </p:cNvSpPr>
          <p:nvPr>
            <p:ph type="body" idx="1"/>
          </p:nvPr>
        </p:nvSpPr>
        <p:spPr>
          <a:xfrm>
            <a:off x="4023806" y="3517696"/>
            <a:ext cx="3936570" cy="884273"/>
          </a:xfrm>
        </p:spPr>
        <p:txBody>
          <a:bodyPr vert="horz" lIns="91440" tIns="45720" rIns="91440" bIns="45720" rtlCol="0" anchor="t">
            <a:normAutofit/>
          </a:bodyPr>
          <a:lstStyle/>
          <a:p>
            <a:pPr algn="ctr"/>
            <a:r>
              <a:rPr lang="en-US" dirty="0"/>
              <a:t>Dec. 12, 2023</a:t>
            </a:r>
          </a:p>
        </p:txBody>
      </p:sp>
      <p:sp>
        <p:nvSpPr>
          <p:cNvPr id="4" name="Slide Number Placeholder 3">
            <a:extLst>
              <a:ext uri="{FF2B5EF4-FFF2-40B4-BE49-F238E27FC236}">
                <a16:creationId xmlns:a16="http://schemas.microsoft.com/office/drawing/2014/main" id="{E60DA84F-CBCA-0C48-984B-618EFD60FA2A}"/>
              </a:ext>
            </a:extLst>
          </p:cNvPr>
          <p:cNvSpPr>
            <a:spLocks noGrp="1"/>
          </p:cNvSpPr>
          <p:nvPr>
            <p:ph type="sldNum" sz="quarter" idx="12"/>
          </p:nvPr>
        </p:nvSpPr>
        <p:spPr/>
        <p:txBody>
          <a:bodyPr/>
          <a:lstStyle/>
          <a:p>
            <a:fld id="{EDC88F56-F83B-42E3-863E-098C0746C050}" type="slidenum">
              <a:rPr lang="en-US" smtClean="0"/>
              <a:pPr/>
              <a:t>1</a:t>
            </a:fld>
            <a:endParaRPr lang="en-US" dirty="0"/>
          </a:p>
        </p:txBody>
      </p:sp>
      <p:pic>
        <p:nvPicPr>
          <p:cNvPr id="7" name="Content Placeholder 6" descr="Metropolitan Transportation Commission logo">
            <a:extLst>
              <a:ext uri="{FF2B5EF4-FFF2-40B4-BE49-F238E27FC236}">
                <a16:creationId xmlns:a16="http://schemas.microsoft.com/office/drawing/2014/main" id="{B6C4C403-976B-024D-BE1B-F62E352011E7}"/>
              </a:ext>
            </a:extLst>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8064285" y="4485016"/>
            <a:ext cx="3726155" cy="1120648"/>
          </a:xfrm>
        </p:spPr>
      </p:pic>
      <p:pic>
        <p:nvPicPr>
          <p:cNvPr id="1026" name="Picture 2" descr="Manuel Ávalos, Program Coordinator, one of the two presenters.">
            <a:extLst>
              <a:ext uri="{FF2B5EF4-FFF2-40B4-BE49-F238E27FC236}">
                <a16:creationId xmlns:a16="http://schemas.microsoft.com/office/drawing/2014/main" id="{8D378257-6317-C5DF-FE2E-FACAE80F9B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0274" y="4755008"/>
            <a:ext cx="1711036" cy="17110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eryl Chi, Funding Manager, one of the two presenters.">
            <a:extLst>
              <a:ext uri="{FF2B5EF4-FFF2-40B4-BE49-F238E27FC236}">
                <a16:creationId xmlns:a16="http://schemas.microsoft.com/office/drawing/2014/main" id="{EDB8C64A-4ECA-AEF8-F3A5-9769C14467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189" y="4788195"/>
            <a:ext cx="1634937" cy="1634937"/>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49E3AF47-9029-28A4-FD62-304543FC62B2}"/>
              </a:ext>
            </a:extLst>
          </p:cNvPr>
          <p:cNvSpPr txBox="1">
            <a:spLocks/>
          </p:cNvSpPr>
          <p:nvPr/>
        </p:nvSpPr>
        <p:spPr>
          <a:xfrm>
            <a:off x="876891" y="6459318"/>
            <a:ext cx="2115691" cy="331117"/>
          </a:xfrm>
          <a:prstGeom prst="rect">
            <a:avLst/>
          </a:prstGeom>
        </p:spPr>
        <p:txBody>
          <a:bodyPr vert="horz" lIns="91440" tIns="45720" rIns="91440" bIns="45720" rtlCol="0" anchor="t">
            <a:normAutofit fontScale="47500" lnSpcReduction="20000"/>
          </a:bodyPr>
          <a:lstStyle>
            <a:lvl1pPr marL="0" indent="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Tx/>
              <a:buSzPct val="90000"/>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0"/>
              </a:spcBef>
              <a:spcAft>
                <a:spcPts val="600"/>
              </a:spcAft>
              <a:buClrTx/>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0"/>
              </a:spcBef>
              <a:spcAft>
                <a:spcPts val="600"/>
              </a:spcAft>
              <a:buClrTx/>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1">
                  <a:lumMod val="75000"/>
                </a:schemeClr>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dirty="0"/>
              <a:t>Cheryl Chi, Funding Manager</a:t>
            </a:r>
          </a:p>
        </p:txBody>
      </p:sp>
      <p:sp>
        <p:nvSpPr>
          <p:cNvPr id="6" name="Text Placeholder 2">
            <a:extLst>
              <a:ext uri="{FF2B5EF4-FFF2-40B4-BE49-F238E27FC236}">
                <a16:creationId xmlns:a16="http://schemas.microsoft.com/office/drawing/2014/main" id="{FBE1FF55-1361-D500-0B51-727776B7FACB}"/>
              </a:ext>
            </a:extLst>
          </p:cNvPr>
          <p:cNvSpPr txBox="1">
            <a:spLocks/>
          </p:cNvSpPr>
          <p:nvPr/>
        </p:nvSpPr>
        <p:spPr>
          <a:xfrm>
            <a:off x="4057945" y="6522359"/>
            <a:ext cx="2543745" cy="365125"/>
          </a:xfrm>
          <a:prstGeom prst="rect">
            <a:avLst/>
          </a:prstGeom>
        </p:spPr>
        <p:txBody>
          <a:bodyPr vert="horz" lIns="91440" tIns="45720" rIns="91440" bIns="45720" rtlCol="0" anchor="t">
            <a:normAutofit fontScale="47500" lnSpcReduction="20000"/>
          </a:bodyPr>
          <a:lstStyle>
            <a:lvl1pPr marL="0" indent="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Tx/>
              <a:buSzPct val="90000"/>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0"/>
              </a:spcBef>
              <a:spcAft>
                <a:spcPts val="600"/>
              </a:spcAft>
              <a:buClrTx/>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0"/>
              </a:spcBef>
              <a:spcAft>
                <a:spcPts val="600"/>
              </a:spcAft>
              <a:buClrTx/>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1">
                  <a:lumMod val="75000"/>
                </a:schemeClr>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dirty="0"/>
              <a:t>Manuel </a:t>
            </a:r>
            <a:r>
              <a:rPr lang="en-US" dirty="0" err="1"/>
              <a:t>Ávalos</a:t>
            </a:r>
            <a:r>
              <a:rPr lang="en-US" dirty="0"/>
              <a:t>, Program Coordinator</a:t>
            </a:r>
          </a:p>
        </p:txBody>
      </p:sp>
    </p:spTree>
    <p:extLst>
      <p:ext uri="{BB962C8B-B14F-4D97-AF65-F5344CB8AC3E}">
        <p14:creationId xmlns:p14="http://schemas.microsoft.com/office/powerpoint/2010/main" val="555335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B5211-25E0-7FD5-01CE-F1109ABFD4C2}"/>
              </a:ext>
            </a:extLst>
          </p:cNvPr>
          <p:cNvSpPr>
            <a:spLocks noGrp="1"/>
          </p:cNvSpPr>
          <p:nvPr>
            <p:ph type="title"/>
          </p:nvPr>
        </p:nvSpPr>
        <p:spPr/>
        <p:txBody>
          <a:bodyPr/>
          <a:lstStyle/>
          <a:p>
            <a:r>
              <a:rPr lang="en-US" dirty="0"/>
              <a:t>Federal Requirements</a:t>
            </a:r>
            <a:endParaRPr lang="en-US" dirty="0">
              <a:cs typeface="Arial"/>
            </a:endParaRPr>
          </a:p>
        </p:txBody>
      </p:sp>
      <p:sp>
        <p:nvSpPr>
          <p:cNvPr id="3" name="Content Placeholder 2">
            <a:extLst>
              <a:ext uri="{FF2B5EF4-FFF2-40B4-BE49-F238E27FC236}">
                <a16:creationId xmlns:a16="http://schemas.microsoft.com/office/drawing/2014/main" id="{23E0D4AD-951B-7B7A-0F86-4EC9C4A43251}"/>
              </a:ext>
            </a:extLst>
          </p:cNvPr>
          <p:cNvSpPr>
            <a:spLocks noGrp="1"/>
          </p:cNvSpPr>
          <p:nvPr>
            <p:ph idx="1"/>
          </p:nvPr>
        </p:nvSpPr>
        <p:spPr>
          <a:xfrm>
            <a:off x="530352" y="1832552"/>
            <a:ext cx="11049000" cy="4270978"/>
          </a:xfrm>
        </p:spPr>
        <p:txBody>
          <a:bodyPr vert="horz" lIns="91440" tIns="45720" rIns="91440" bIns="45720" rtlCol="0" anchor="t">
            <a:normAutofit/>
          </a:bodyPr>
          <a:lstStyle/>
          <a:p>
            <a:r>
              <a:rPr lang="en-US" dirty="0">
                <a:ea typeface="+mn-lt"/>
                <a:cs typeface="+mn-lt"/>
              </a:rPr>
              <a:t>Local agency responsible for working directly with Caltrans and reporting directly to Caltrans for DBE</a:t>
            </a:r>
          </a:p>
          <a:p>
            <a:pPr>
              <a:buClr>
                <a:srgbClr val="31489F"/>
              </a:buClr>
            </a:pPr>
            <a:r>
              <a:rPr lang="en-US" dirty="0">
                <a:ea typeface="+mn-lt"/>
                <a:cs typeface="+mn-lt"/>
              </a:rPr>
              <a:t>Disadvantaged Business Enterprise (DBE) </a:t>
            </a:r>
            <a:r>
              <a:rPr lang="en-US" dirty="0">
                <a:solidFill>
                  <a:schemeClr val="accent1"/>
                </a:solidFill>
                <a:ea typeface="+mn-lt"/>
                <a:cs typeface="+mn-lt"/>
              </a:rPr>
              <a:t>(</a:t>
            </a:r>
            <a:r>
              <a:rPr lang="en-US" dirty="0">
                <a:solidFill>
                  <a:schemeClr val="accent1"/>
                </a:solidFill>
                <a:ea typeface="+mn-lt"/>
                <a:cs typeface="+mn-lt"/>
                <a:hlinkClick r:id="rId3">
                  <a:extLst>
                    <a:ext uri="{A12FA001-AC4F-418D-AE19-62706E023703}">
                      <ahyp:hlinkClr xmlns:ahyp="http://schemas.microsoft.com/office/drawing/2018/hyperlinkcolor" val="tx"/>
                    </a:ext>
                  </a:extLst>
                </a:hlinkClick>
              </a:rPr>
              <a:t>LAPM Chapter 9</a:t>
            </a:r>
            <a:r>
              <a:rPr lang="en-US" dirty="0">
                <a:solidFill>
                  <a:schemeClr val="accent1"/>
                </a:solidFill>
                <a:ea typeface="+mn-lt"/>
                <a:cs typeface="+mn-lt"/>
              </a:rPr>
              <a:t>)</a:t>
            </a:r>
          </a:p>
          <a:p>
            <a:pPr lvl="1"/>
            <a:endParaRPr lang="en-US" dirty="0">
              <a:cs typeface="Arial" panose="020B0604020202020204"/>
            </a:endParaRPr>
          </a:p>
          <a:p>
            <a:pPr lvl="2"/>
            <a:endParaRPr lang="en-US" dirty="0">
              <a:ea typeface="+mn-lt"/>
              <a:cs typeface="+mn-lt"/>
            </a:endParaRPr>
          </a:p>
          <a:p>
            <a:pPr>
              <a:buClr>
                <a:srgbClr val="31489F"/>
              </a:buClr>
            </a:pPr>
            <a:r>
              <a:rPr lang="en-US" dirty="0">
                <a:ea typeface="+mn-lt"/>
                <a:cs typeface="+mn-lt"/>
              </a:rPr>
              <a:t>Consultant Selection </a:t>
            </a:r>
            <a:r>
              <a:rPr lang="en-US" dirty="0">
                <a:solidFill>
                  <a:schemeClr val="accent1"/>
                </a:solidFill>
                <a:ea typeface="+mn-lt"/>
                <a:cs typeface="+mn-lt"/>
              </a:rPr>
              <a:t>(</a:t>
            </a:r>
            <a:r>
              <a:rPr lang="en-US" dirty="0">
                <a:solidFill>
                  <a:schemeClr val="accent1"/>
                </a:solidFill>
                <a:ea typeface="+mn-lt"/>
                <a:cs typeface="+mn-lt"/>
                <a:hlinkClick r:id="rId4">
                  <a:extLst>
                    <a:ext uri="{A12FA001-AC4F-418D-AE19-62706E023703}">
                      <ahyp:hlinkClr xmlns:ahyp="http://schemas.microsoft.com/office/drawing/2018/hyperlinkcolor" val="tx"/>
                    </a:ext>
                  </a:extLst>
                </a:hlinkClick>
              </a:rPr>
              <a:t>LAPM Chapter 10</a:t>
            </a:r>
            <a:r>
              <a:rPr lang="en-US" dirty="0">
                <a:solidFill>
                  <a:schemeClr val="accent1"/>
                </a:solidFill>
                <a:ea typeface="+mn-lt"/>
                <a:cs typeface="+mn-lt"/>
              </a:rPr>
              <a:t>): </a:t>
            </a:r>
            <a:r>
              <a:rPr lang="en-US" dirty="0">
                <a:ea typeface="+mn-lt"/>
                <a:cs typeface="+mn-lt"/>
              </a:rPr>
              <a:t>Cost estimate</a:t>
            </a:r>
          </a:p>
          <a:p>
            <a:pPr>
              <a:buClr>
                <a:srgbClr val="31489F"/>
              </a:buClr>
            </a:pPr>
            <a:r>
              <a:rPr lang="en-US" dirty="0">
                <a:ea typeface="+mn-lt"/>
                <a:cs typeface="+mn-lt"/>
              </a:rPr>
              <a:t>Project Completion </a:t>
            </a:r>
            <a:r>
              <a:rPr lang="en-US" dirty="0">
                <a:solidFill>
                  <a:schemeClr val="accent1"/>
                </a:solidFill>
                <a:ea typeface="+mn-lt"/>
                <a:cs typeface="+mn-lt"/>
              </a:rPr>
              <a:t>(</a:t>
            </a:r>
            <a:r>
              <a:rPr lang="en-US" dirty="0">
                <a:solidFill>
                  <a:schemeClr val="accent1"/>
                </a:solidFill>
                <a:ea typeface="+mn-lt"/>
                <a:cs typeface="+mn-lt"/>
                <a:hlinkClick r:id="rId5">
                  <a:extLst>
                    <a:ext uri="{A12FA001-AC4F-418D-AE19-62706E023703}">
                      <ahyp:hlinkClr xmlns:ahyp="http://schemas.microsoft.com/office/drawing/2018/hyperlinkcolor" val="tx"/>
                    </a:ext>
                  </a:extLst>
                </a:hlinkClick>
              </a:rPr>
              <a:t>LAPM Chapter 17</a:t>
            </a:r>
            <a:r>
              <a:rPr lang="en-US" dirty="0">
                <a:solidFill>
                  <a:schemeClr val="accent1"/>
                </a:solidFill>
                <a:ea typeface="+mn-lt"/>
                <a:cs typeface="+mn-lt"/>
              </a:rPr>
              <a:t>): </a:t>
            </a:r>
            <a:r>
              <a:rPr lang="en-US" dirty="0">
                <a:ea typeface="+mn-lt"/>
                <a:cs typeface="+mn-lt"/>
              </a:rPr>
              <a:t>Final DBE Report</a:t>
            </a:r>
          </a:p>
        </p:txBody>
      </p:sp>
      <p:sp>
        <p:nvSpPr>
          <p:cNvPr id="4" name="Slide Number Placeholder 3">
            <a:extLst>
              <a:ext uri="{FF2B5EF4-FFF2-40B4-BE49-F238E27FC236}">
                <a16:creationId xmlns:a16="http://schemas.microsoft.com/office/drawing/2014/main" id="{C5B1EA3E-0F54-2115-D6F5-11DA86A8CA2B}"/>
              </a:ext>
            </a:extLst>
          </p:cNvPr>
          <p:cNvSpPr>
            <a:spLocks noGrp="1"/>
          </p:cNvSpPr>
          <p:nvPr>
            <p:ph type="sldNum" sz="quarter" idx="12"/>
          </p:nvPr>
        </p:nvSpPr>
        <p:spPr/>
        <p:txBody>
          <a:bodyPr/>
          <a:lstStyle/>
          <a:p>
            <a:fld id="{EDC88F56-F83B-42E3-863E-098C0746C050}" type="slidenum">
              <a:rPr lang="en-US" smtClean="0"/>
              <a:t>10</a:t>
            </a:fld>
            <a:endParaRPr lang="en-US" dirty="0"/>
          </a:p>
        </p:txBody>
      </p:sp>
      <p:graphicFrame>
        <p:nvGraphicFramePr>
          <p:cNvPr id="6" name="Content Placeholder 10">
            <a:extLst>
              <a:ext uri="{FF2B5EF4-FFF2-40B4-BE49-F238E27FC236}">
                <a16:creationId xmlns:a16="http://schemas.microsoft.com/office/drawing/2014/main" id="{184F35D7-5FD8-E755-A64E-CFF0C0E9B8D3}"/>
              </a:ext>
            </a:extLst>
          </p:cNvPr>
          <p:cNvGraphicFramePr>
            <a:graphicFrameLocks/>
          </p:cNvGraphicFramePr>
          <p:nvPr>
            <p:extLst>
              <p:ext uri="{D42A27DB-BD31-4B8C-83A1-F6EECF244321}">
                <p14:modId xmlns:p14="http://schemas.microsoft.com/office/powerpoint/2010/main" val="329546716"/>
              </p:ext>
            </p:extLst>
          </p:nvPr>
        </p:nvGraphicFramePr>
        <p:xfrm>
          <a:off x="2350666" y="1244809"/>
          <a:ext cx="7487619" cy="485897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650879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A3BDC1-6769-724E-834D-E72436AE1734}"/>
              </a:ext>
            </a:extLst>
          </p:cNvPr>
          <p:cNvSpPr>
            <a:spLocks noGrp="1"/>
          </p:cNvSpPr>
          <p:nvPr>
            <p:ph type="ctrTitle"/>
          </p:nvPr>
        </p:nvSpPr>
        <p:spPr>
          <a:xfrm>
            <a:off x="345973" y="944712"/>
            <a:ext cx="10120393" cy="1666286"/>
          </a:xfrm>
        </p:spPr>
        <p:txBody>
          <a:bodyPr/>
          <a:lstStyle/>
          <a:p>
            <a:pPr algn="r"/>
            <a:r>
              <a:rPr lang="en-US" dirty="0"/>
              <a:t>Invoicing &amp; Close-Out</a:t>
            </a:r>
          </a:p>
        </p:txBody>
      </p:sp>
      <p:pic>
        <p:nvPicPr>
          <p:cNvPr id="2" name="Picture 1" descr="A screenshot of a document&#10;&#10;Description automatically generated">
            <a:extLst>
              <a:ext uri="{FF2B5EF4-FFF2-40B4-BE49-F238E27FC236}">
                <a16:creationId xmlns:a16="http://schemas.microsoft.com/office/drawing/2014/main" id="{2D109E8C-8BD4-B3CF-7D07-496BF2F408E7}"/>
              </a:ext>
            </a:extLst>
          </p:cNvPr>
          <p:cNvPicPr>
            <a:picLocks noChangeAspect="1"/>
          </p:cNvPicPr>
          <p:nvPr/>
        </p:nvPicPr>
        <p:blipFill>
          <a:blip r:embed="rId3"/>
          <a:stretch>
            <a:fillRect/>
          </a:stretch>
        </p:blipFill>
        <p:spPr>
          <a:xfrm>
            <a:off x="6156593" y="2805917"/>
            <a:ext cx="5662669" cy="3816771"/>
          </a:xfrm>
          <a:prstGeom prst="rect">
            <a:avLst/>
          </a:prstGeom>
        </p:spPr>
      </p:pic>
      <p:sp>
        <p:nvSpPr>
          <p:cNvPr id="6" name="TextBox 5">
            <a:extLst>
              <a:ext uri="{FF2B5EF4-FFF2-40B4-BE49-F238E27FC236}">
                <a16:creationId xmlns:a16="http://schemas.microsoft.com/office/drawing/2014/main" id="{66A25432-4FDE-DB8E-BEDC-44CFF2E71DC2}"/>
              </a:ext>
            </a:extLst>
          </p:cNvPr>
          <p:cNvSpPr txBox="1"/>
          <p:nvPr/>
        </p:nvSpPr>
        <p:spPr>
          <a:xfrm>
            <a:off x="1675481" y="3029639"/>
            <a:ext cx="402115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dirty="0">
                <a:ea typeface="+mn-lt"/>
                <a:cs typeface="+mn-lt"/>
                <a:hlinkClick r:id="rId4"/>
              </a:rPr>
              <a:t>https://mtc.ca.gov/pda</a:t>
            </a:r>
            <a:endParaRPr lang="en-US" sz="2800" dirty="0"/>
          </a:p>
        </p:txBody>
      </p:sp>
    </p:spTree>
    <p:extLst>
      <p:ext uri="{BB962C8B-B14F-4D97-AF65-F5344CB8AC3E}">
        <p14:creationId xmlns:p14="http://schemas.microsoft.com/office/powerpoint/2010/main" val="405057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B5211-25E0-7FD5-01CE-F1109ABFD4C2}"/>
              </a:ext>
            </a:extLst>
          </p:cNvPr>
          <p:cNvSpPr>
            <a:spLocks noGrp="1"/>
          </p:cNvSpPr>
          <p:nvPr>
            <p:ph type="title"/>
          </p:nvPr>
        </p:nvSpPr>
        <p:spPr>
          <a:xfrm>
            <a:off x="373584" y="451537"/>
            <a:ext cx="11049000" cy="1325563"/>
          </a:xfrm>
        </p:spPr>
        <p:txBody>
          <a:bodyPr/>
          <a:lstStyle/>
          <a:p>
            <a:r>
              <a:rPr lang="en-US" dirty="0">
                <a:cs typeface="Arial"/>
              </a:rPr>
              <a:t>Invoicing</a:t>
            </a:r>
          </a:p>
        </p:txBody>
      </p:sp>
      <p:sp>
        <p:nvSpPr>
          <p:cNvPr id="3" name="Content Placeholder 2">
            <a:extLst>
              <a:ext uri="{FF2B5EF4-FFF2-40B4-BE49-F238E27FC236}">
                <a16:creationId xmlns:a16="http://schemas.microsoft.com/office/drawing/2014/main" id="{23E0D4AD-951B-7B7A-0F86-4EC9C4A43251}"/>
              </a:ext>
            </a:extLst>
          </p:cNvPr>
          <p:cNvSpPr>
            <a:spLocks noGrp="1"/>
          </p:cNvSpPr>
          <p:nvPr>
            <p:ph idx="1"/>
          </p:nvPr>
        </p:nvSpPr>
        <p:spPr/>
        <p:txBody>
          <a:bodyPr vert="horz" lIns="91440" tIns="45720" rIns="91440" bIns="45720" rtlCol="0" anchor="t">
            <a:normAutofit/>
          </a:bodyPr>
          <a:lstStyle/>
          <a:p>
            <a:r>
              <a:rPr lang="en-US" dirty="0">
                <a:cs typeface="Arial"/>
              </a:rPr>
              <a:t>Cover letter (use </a:t>
            </a:r>
            <a:r>
              <a:rPr lang="en-US" dirty="0">
                <a:cs typeface="Arial"/>
                <a:hlinkClick r:id="rId3"/>
              </a:rPr>
              <a:t>template</a:t>
            </a:r>
            <a:r>
              <a:rPr lang="en-US" dirty="0">
                <a:cs typeface="Arial"/>
              </a:rPr>
              <a:t>)</a:t>
            </a:r>
            <a:endParaRPr lang="en-US" dirty="0"/>
          </a:p>
          <a:p>
            <a:pPr>
              <a:buClr>
                <a:srgbClr val="31489F"/>
              </a:buClr>
            </a:pPr>
            <a:r>
              <a:rPr lang="en-US" dirty="0"/>
              <a:t>Include payment tracking sheet (to be provided by MTC)</a:t>
            </a:r>
            <a:endParaRPr lang="en-US" dirty="0">
              <a:cs typeface="Arial"/>
            </a:endParaRPr>
          </a:p>
          <a:p>
            <a:pPr>
              <a:buClr>
                <a:srgbClr val="31489F"/>
              </a:buClr>
            </a:pPr>
            <a:r>
              <a:rPr lang="en-US" dirty="0">
                <a:cs typeface="Arial"/>
              </a:rPr>
              <a:t>Include deliverables</a:t>
            </a:r>
          </a:p>
          <a:p>
            <a:pPr>
              <a:buClr>
                <a:srgbClr val="31489F"/>
              </a:buClr>
            </a:pPr>
            <a:r>
              <a:rPr lang="en-US" dirty="0">
                <a:cs typeface="Arial"/>
              </a:rPr>
              <a:t>Report DBE participation to Caltrans</a:t>
            </a:r>
          </a:p>
          <a:p>
            <a:pPr>
              <a:buClr>
                <a:srgbClr val="31489F"/>
              </a:buClr>
            </a:pPr>
            <a:r>
              <a:rPr lang="en-US" dirty="0">
                <a:cs typeface="Arial"/>
              </a:rPr>
              <a:t>Submit to </a:t>
            </a:r>
            <a:r>
              <a:rPr lang="en-US" dirty="0">
                <a:solidFill>
                  <a:schemeClr val="accent1"/>
                </a:solidFill>
                <a:cs typeface="Arial"/>
                <a:hlinkClick r:id="rId4">
                  <a:extLst>
                    <a:ext uri="{A12FA001-AC4F-418D-AE19-62706E023703}">
                      <ahyp:hlinkClr xmlns:ahyp="http://schemas.microsoft.com/office/drawing/2018/hyperlinkcolor" val="tx"/>
                    </a:ext>
                  </a:extLst>
                </a:hlinkClick>
              </a:rPr>
              <a:t>PDAs@bayareametro.gov</a:t>
            </a:r>
            <a:r>
              <a:rPr lang="en-US" dirty="0">
                <a:solidFill>
                  <a:schemeClr val="accent1"/>
                </a:solidFill>
                <a:cs typeface="Arial"/>
              </a:rPr>
              <a:t> </a:t>
            </a:r>
          </a:p>
          <a:p>
            <a:pPr>
              <a:buClr>
                <a:srgbClr val="31489F"/>
              </a:buClr>
            </a:pPr>
            <a:endParaRPr lang="en-US" dirty="0">
              <a:cs typeface="Arial"/>
            </a:endParaRPr>
          </a:p>
        </p:txBody>
      </p:sp>
      <p:sp>
        <p:nvSpPr>
          <p:cNvPr id="4" name="Slide Number Placeholder 3">
            <a:extLst>
              <a:ext uri="{FF2B5EF4-FFF2-40B4-BE49-F238E27FC236}">
                <a16:creationId xmlns:a16="http://schemas.microsoft.com/office/drawing/2014/main" id="{C5B1EA3E-0F54-2115-D6F5-11DA86A8CA2B}"/>
              </a:ext>
            </a:extLst>
          </p:cNvPr>
          <p:cNvSpPr>
            <a:spLocks noGrp="1"/>
          </p:cNvSpPr>
          <p:nvPr>
            <p:ph type="sldNum" sz="quarter" idx="12"/>
          </p:nvPr>
        </p:nvSpPr>
        <p:spPr/>
        <p:txBody>
          <a:bodyPr/>
          <a:lstStyle/>
          <a:p>
            <a:fld id="{EDC88F56-F83B-42E3-863E-098C0746C050}" type="slidenum">
              <a:rPr lang="en-US" smtClean="0"/>
              <a:t>12</a:t>
            </a:fld>
            <a:endParaRPr lang="en-US" dirty="0"/>
          </a:p>
        </p:txBody>
      </p:sp>
      <p:graphicFrame>
        <p:nvGraphicFramePr>
          <p:cNvPr id="6" name="Diagram 5">
            <a:extLst>
              <a:ext uri="{FF2B5EF4-FFF2-40B4-BE49-F238E27FC236}">
                <a16:creationId xmlns:a16="http://schemas.microsoft.com/office/drawing/2014/main" id="{7B3D04C9-282D-1FA6-D9CC-829C8A678520}"/>
              </a:ext>
            </a:extLst>
          </p:cNvPr>
          <p:cNvGraphicFramePr/>
          <p:nvPr>
            <p:extLst>
              <p:ext uri="{D42A27DB-BD31-4B8C-83A1-F6EECF244321}">
                <p14:modId xmlns:p14="http://schemas.microsoft.com/office/powerpoint/2010/main" val="2849876531"/>
              </p:ext>
            </p:extLst>
          </p:nvPr>
        </p:nvGraphicFramePr>
        <p:xfrm>
          <a:off x="2894809" y="2404694"/>
          <a:ext cx="6614653" cy="55223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7960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B5211-25E0-7FD5-01CE-F1109ABFD4C2}"/>
              </a:ext>
            </a:extLst>
          </p:cNvPr>
          <p:cNvSpPr>
            <a:spLocks noGrp="1"/>
          </p:cNvSpPr>
          <p:nvPr>
            <p:ph type="title"/>
          </p:nvPr>
        </p:nvSpPr>
        <p:spPr/>
        <p:txBody>
          <a:bodyPr/>
          <a:lstStyle/>
          <a:p>
            <a:r>
              <a:rPr lang="en-US"/>
              <a:t>Project Changes </a:t>
            </a:r>
            <a:r>
              <a:rPr lang="en-US" dirty="0"/>
              <a:t>and Closeout </a:t>
            </a:r>
          </a:p>
        </p:txBody>
      </p:sp>
      <p:sp>
        <p:nvSpPr>
          <p:cNvPr id="3" name="Content Placeholder 2">
            <a:extLst>
              <a:ext uri="{FF2B5EF4-FFF2-40B4-BE49-F238E27FC236}">
                <a16:creationId xmlns:a16="http://schemas.microsoft.com/office/drawing/2014/main" id="{23E0D4AD-951B-7B7A-0F86-4EC9C4A43251}"/>
              </a:ext>
            </a:extLst>
          </p:cNvPr>
          <p:cNvSpPr>
            <a:spLocks noGrp="1"/>
          </p:cNvSpPr>
          <p:nvPr>
            <p:ph idx="1"/>
          </p:nvPr>
        </p:nvSpPr>
        <p:spPr>
          <a:xfrm>
            <a:off x="569976" y="1825625"/>
            <a:ext cx="10688877" cy="3886402"/>
          </a:xfrm>
        </p:spPr>
        <p:txBody>
          <a:bodyPr vert="horz" lIns="91440" tIns="45720" rIns="91440" bIns="45720" rtlCol="0" anchor="t">
            <a:normAutofit lnSpcReduction="10000"/>
          </a:bodyPr>
          <a:lstStyle/>
          <a:p>
            <a:pPr marL="0" indent="0">
              <a:buNone/>
            </a:pPr>
            <a:r>
              <a:rPr lang="en-US" b="1" dirty="0">
                <a:cs typeface="Arial"/>
              </a:rPr>
              <a:t>Changes</a:t>
            </a:r>
          </a:p>
          <a:p>
            <a:pPr marL="457200"/>
            <a:r>
              <a:rPr lang="en-US" dirty="0">
                <a:cs typeface="Arial"/>
              </a:rPr>
              <a:t>Please contact your MTC PM to discuss changes to scope, budget, or timeline.</a:t>
            </a:r>
          </a:p>
          <a:p>
            <a:pPr marL="0" indent="0">
              <a:buNone/>
            </a:pPr>
            <a:endParaRPr lang="en-US" dirty="0">
              <a:cs typeface="Arial"/>
            </a:endParaRPr>
          </a:p>
          <a:p>
            <a:pPr marL="0" indent="0">
              <a:buNone/>
            </a:pPr>
            <a:r>
              <a:rPr lang="en-US" b="1" dirty="0">
                <a:cs typeface="Arial"/>
              </a:rPr>
              <a:t>Closeout</a:t>
            </a:r>
          </a:p>
          <a:p>
            <a:pPr marL="457200">
              <a:buClr>
                <a:srgbClr val="31489F"/>
              </a:buClr>
            </a:pPr>
            <a:r>
              <a:rPr lang="en-US" dirty="0">
                <a:cs typeface="Arial"/>
              </a:rPr>
              <a:t>Invoice within 30 days of project end date</a:t>
            </a:r>
          </a:p>
          <a:p>
            <a:pPr marL="457200">
              <a:buClr>
                <a:srgbClr val="31489F"/>
              </a:buClr>
            </a:pPr>
            <a:r>
              <a:rPr lang="en-US" dirty="0">
                <a:cs typeface="Arial"/>
              </a:rPr>
              <a:t>Provide DBE Report</a:t>
            </a:r>
          </a:p>
          <a:p>
            <a:pPr marL="457200">
              <a:buClr>
                <a:srgbClr val="31489F"/>
              </a:buClr>
            </a:pPr>
            <a:r>
              <a:rPr lang="en-US" dirty="0">
                <a:cs typeface="Arial"/>
              </a:rPr>
              <a:t>Submit </a:t>
            </a:r>
            <a:r>
              <a:rPr lang="en-US" dirty="0">
                <a:cs typeface="Arial"/>
                <a:hlinkClick r:id="rId3"/>
              </a:rPr>
              <a:t>Plan Summary</a:t>
            </a:r>
            <a:r>
              <a:rPr lang="en-US" dirty="0">
                <a:cs typeface="Arial"/>
              </a:rPr>
              <a:t> (include in consultant SOW)</a:t>
            </a:r>
            <a:endParaRPr lang="en-US" dirty="0"/>
          </a:p>
          <a:p>
            <a:pPr marL="0" indent="0">
              <a:buClr>
                <a:srgbClr val="31489F"/>
              </a:buClr>
              <a:buNone/>
            </a:pPr>
            <a:endParaRPr lang="en-US" dirty="0">
              <a:cs typeface="Arial"/>
            </a:endParaRPr>
          </a:p>
          <a:p>
            <a:pPr marL="0" indent="0">
              <a:buNone/>
            </a:pPr>
            <a:endParaRPr lang="en-US" dirty="0">
              <a:cs typeface="Arial"/>
            </a:endParaRPr>
          </a:p>
          <a:p>
            <a:pPr marL="0" indent="0">
              <a:buClr>
                <a:srgbClr val="31489F"/>
              </a:buClr>
              <a:buNone/>
            </a:pPr>
            <a:endParaRPr lang="en-US" dirty="0">
              <a:cs typeface="Arial"/>
            </a:endParaRPr>
          </a:p>
        </p:txBody>
      </p:sp>
      <p:sp>
        <p:nvSpPr>
          <p:cNvPr id="4" name="Slide Number Placeholder 3">
            <a:extLst>
              <a:ext uri="{FF2B5EF4-FFF2-40B4-BE49-F238E27FC236}">
                <a16:creationId xmlns:a16="http://schemas.microsoft.com/office/drawing/2014/main" id="{C5B1EA3E-0F54-2115-D6F5-11DA86A8CA2B}"/>
              </a:ext>
            </a:extLst>
          </p:cNvPr>
          <p:cNvSpPr>
            <a:spLocks noGrp="1"/>
          </p:cNvSpPr>
          <p:nvPr>
            <p:ph type="sldNum" sz="quarter" idx="12"/>
          </p:nvPr>
        </p:nvSpPr>
        <p:spPr/>
        <p:txBody>
          <a:bodyPr/>
          <a:lstStyle/>
          <a:p>
            <a:fld id="{EDC88F56-F83B-42E3-863E-098C0746C050}" type="slidenum">
              <a:rPr lang="en-US" smtClean="0"/>
              <a:t>13</a:t>
            </a:fld>
            <a:endParaRPr lang="en-US" dirty="0"/>
          </a:p>
        </p:txBody>
      </p:sp>
    </p:spTree>
    <p:extLst>
      <p:ext uri="{BB962C8B-B14F-4D97-AF65-F5344CB8AC3E}">
        <p14:creationId xmlns:p14="http://schemas.microsoft.com/office/powerpoint/2010/main" val="1871226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1D221-C0DF-9E68-57C4-A05AEC55B673}"/>
              </a:ext>
            </a:extLst>
          </p:cNvPr>
          <p:cNvSpPr>
            <a:spLocks noGrp="1"/>
          </p:cNvSpPr>
          <p:nvPr>
            <p:ph type="title"/>
          </p:nvPr>
        </p:nvSpPr>
        <p:spPr/>
        <p:txBody>
          <a:bodyPr/>
          <a:lstStyle/>
          <a:p>
            <a:r>
              <a:rPr lang="en-US" dirty="0">
                <a:cs typeface="Arial"/>
              </a:rPr>
              <a:t>Consolidated Listing of Resources</a:t>
            </a:r>
            <a:endParaRPr lang="en-US" dirty="0"/>
          </a:p>
        </p:txBody>
      </p:sp>
      <p:sp>
        <p:nvSpPr>
          <p:cNvPr id="3" name="Content Placeholder 2">
            <a:extLst>
              <a:ext uri="{FF2B5EF4-FFF2-40B4-BE49-F238E27FC236}">
                <a16:creationId xmlns:a16="http://schemas.microsoft.com/office/drawing/2014/main" id="{49BCCB3B-2CF2-902D-8CCC-99A715BF6920}"/>
              </a:ext>
            </a:extLst>
          </p:cNvPr>
          <p:cNvSpPr>
            <a:spLocks noGrp="1"/>
          </p:cNvSpPr>
          <p:nvPr>
            <p:ph idx="1"/>
          </p:nvPr>
        </p:nvSpPr>
        <p:spPr/>
        <p:txBody>
          <a:bodyPr vert="horz" lIns="91440" tIns="45720" rIns="91440" bIns="45720" rtlCol="0" anchor="t">
            <a:normAutofit/>
          </a:bodyPr>
          <a:lstStyle/>
          <a:p>
            <a:r>
              <a:rPr lang="en-US" sz="2400" dirty="0">
                <a:solidFill>
                  <a:schemeClr val="accent1"/>
                </a:solidFill>
                <a:cs typeface="Arial"/>
                <a:hlinkClick r:id="rId3">
                  <a:extLst>
                    <a:ext uri="{A12FA001-AC4F-418D-AE19-62706E023703}">
                      <ahyp:hlinkClr xmlns:ahyp="http://schemas.microsoft.com/office/drawing/2018/hyperlinkcolor" val="tx"/>
                    </a:ext>
                  </a:extLst>
                </a:hlinkClick>
              </a:rPr>
              <a:t>Plan Bay Area 2050</a:t>
            </a:r>
            <a:r>
              <a:rPr lang="en-US" sz="2400" dirty="0">
                <a:solidFill>
                  <a:schemeClr val="accent1"/>
                </a:solidFill>
                <a:cs typeface="Arial"/>
              </a:rPr>
              <a:t> </a:t>
            </a:r>
          </a:p>
          <a:p>
            <a:pPr>
              <a:buClr>
                <a:srgbClr val="31489F"/>
              </a:buClr>
            </a:pPr>
            <a:r>
              <a:rPr lang="en-US" sz="2400" dirty="0">
                <a:solidFill>
                  <a:schemeClr val="accent1"/>
                </a:solidFill>
                <a:cs typeface="Arial"/>
                <a:hlinkClick r:id="rId4">
                  <a:extLst>
                    <a:ext uri="{A12FA001-AC4F-418D-AE19-62706E023703}">
                      <ahyp:hlinkClr xmlns:ahyp="http://schemas.microsoft.com/office/drawing/2018/hyperlinkcolor" val="tx"/>
                    </a:ext>
                  </a:extLst>
                </a:hlinkClick>
              </a:rPr>
              <a:t>PDA Planning Element Requirements</a:t>
            </a:r>
            <a:endParaRPr lang="en-US" sz="2400" dirty="0">
              <a:solidFill>
                <a:schemeClr val="accent1"/>
              </a:solidFill>
              <a:cs typeface="Arial"/>
            </a:endParaRPr>
          </a:p>
          <a:p>
            <a:pPr>
              <a:buClr>
                <a:srgbClr val="31489F"/>
              </a:buClr>
            </a:pPr>
            <a:r>
              <a:rPr lang="en-US" sz="2400" dirty="0">
                <a:solidFill>
                  <a:schemeClr val="accent1"/>
                </a:solidFill>
                <a:cs typeface="Arial"/>
                <a:hlinkClick r:id="rId5">
                  <a:extLst>
                    <a:ext uri="{A12FA001-AC4F-418D-AE19-62706E023703}">
                      <ahyp:hlinkClr xmlns:ahyp="http://schemas.microsoft.com/office/drawing/2018/hyperlinkcolor" val="tx"/>
                    </a:ext>
                  </a:extLst>
                </a:hlinkClick>
              </a:rPr>
              <a:t>Transit-Oriented Communities (TOC)</a:t>
            </a:r>
            <a:r>
              <a:rPr lang="en-US" sz="2400" dirty="0">
                <a:solidFill>
                  <a:schemeClr val="accent1"/>
                </a:solidFill>
                <a:cs typeface="Arial"/>
              </a:rPr>
              <a:t> </a:t>
            </a:r>
            <a:r>
              <a:rPr lang="en-US" sz="2400" dirty="0">
                <a:cs typeface="Arial"/>
              </a:rPr>
              <a:t>policy</a:t>
            </a:r>
          </a:p>
          <a:p>
            <a:pPr>
              <a:buClr>
                <a:srgbClr val="31489F"/>
              </a:buClr>
            </a:pPr>
            <a:r>
              <a:rPr lang="en-US" sz="2400" dirty="0">
                <a:solidFill>
                  <a:schemeClr val="accent1"/>
                </a:solidFill>
                <a:sym typeface="Wingdings" panose="05000000000000000000" pitchFamily="2" charset="2"/>
                <a:hlinkClick r:id="rId6">
                  <a:extLst>
                    <a:ext uri="{A12FA001-AC4F-418D-AE19-62706E023703}">
                      <ahyp:hlinkClr xmlns:ahyp="http://schemas.microsoft.com/office/drawing/2018/hyperlinkcolor" val="tx"/>
                    </a:ext>
                  </a:extLst>
                </a:hlinkClick>
              </a:rPr>
              <a:t>One Bay Area Grant</a:t>
            </a:r>
            <a:r>
              <a:rPr lang="en-US" sz="2400" dirty="0">
                <a:solidFill>
                  <a:schemeClr val="accent1"/>
                </a:solidFill>
                <a:sym typeface="Wingdings" panose="05000000000000000000" pitchFamily="2" charset="2"/>
              </a:rPr>
              <a:t> </a:t>
            </a:r>
            <a:r>
              <a:rPr lang="en-US" sz="2400" dirty="0">
                <a:sym typeface="Wingdings" panose="05000000000000000000" pitchFamily="2" charset="2"/>
              </a:rPr>
              <a:t>Program</a:t>
            </a:r>
            <a:endParaRPr lang="en-US" sz="2400" dirty="0">
              <a:cs typeface="Arial"/>
            </a:endParaRPr>
          </a:p>
          <a:p>
            <a:pPr>
              <a:buClr>
                <a:srgbClr val="31489F"/>
              </a:buClr>
            </a:pPr>
            <a:r>
              <a:rPr lang="en-US" sz="2400" dirty="0">
                <a:solidFill>
                  <a:schemeClr val="accent1"/>
                </a:solidFill>
                <a:cs typeface="Arial"/>
                <a:hlinkClick r:id="rId7">
                  <a:extLst>
                    <a:ext uri="{A12FA001-AC4F-418D-AE19-62706E023703}">
                      <ahyp:hlinkClr xmlns:ahyp="http://schemas.microsoft.com/office/drawing/2018/hyperlinkcolor" val="tx"/>
                    </a:ext>
                  </a:extLst>
                </a:hlinkClick>
              </a:rPr>
              <a:t>Caltrans Division of Local Assistance</a:t>
            </a:r>
            <a:endParaRPr lang="en-US" sz="2400" dirty="0">
              <a:solidFill>
                <a:schemeClr val="accent1"/>
              </a:solidFill>
              <a:cs typeface="Arial"/>
            </a:endParaRPr>
          </a:p>
          <a:p>
            <a:pPr lvl="1">
              <a:buClr>
                <a:srgbClr val="31489F"/>
              </a:buClr>
            </a:pPr>
            <a:r>
              <a:rPr lang="en-US" dirty="0">
                <a:solidFill>
                  <a:schemeClr val="accent1"/>
                </a:solidFill>
                <a:cs typeface="Arial"/>
                <a:hlinkClick r:id="rId8">
                  <a:extLst>
                    <a:ext uri="{A12FA001-AC4F-418D-AE19-62706E023703}">
                      <ahyp:hlinkClr xmlns:ahyp="http://schemas.microsoft.com/office/drawing/2018/hyperlinkcolor" val="tx"/>
                    </a:ext>
                  </a:extLst>
                </a:hlinkClick>
              </a:rPr>
              <a:t>District 4</a:t>
            </a:r>
            <a:r>
              <a:rPr lang="en-US" dirty="0">
                <a:solidFill>
                  <a:schemeClr val="accent1"/>
                </a:solidFill>
                <a:cs typeface="Arial"/>
              </a:rPr>
              <a:t>  </a:t>
            </a:r>
            <a:r>
              <a:rPr lang="en-US" dirty="0">
                <a:cs typeface="Arial"/>
              </a:rPr>
              <a:t>Local Assistance webpage and contacts</a:t>
            </a:r>
          </a:p>
          <a:p>
            <a:pPr lvl="1"/>
            <a:r>
              <a:rPr lang="en-US" dirty="0">
                <a:cs typeface="Arial"/>
              </a:rPr>
              <a:t>Local agency Caltrans </a:t>
            </a:r>
            <a:r>
              <a:rPr lang="en-US" dirty="0">
                <a:solidFill>
                  <a:schemeClr val="accent1"/>
                </a:solidFill>
                <a:cs typeface="Arial"/>
                <a:hlinkClick r:id="rId9">
                  <a:extLst>
                    <a:ext uri="{A12FA001-AC4F-418D-AE19-62706E023703}">
                      <ahyp:hlinkClr xmlns:ahyp="http://schemas.microsoft.com/office/drawing/2018/hyperlinkcolor" val="tx"/>
                    </a:ext>
                  </a:extLst>
                </a:hlinkClick>
              </a:rPr>
              <a:t>Single Point of Contact</a:t>
            </a:r>
            <a:r>
              <a:rPr lang="en-US" dirty="0">
                <a:solidFill>
                  <a:schemeClr val="accent1"/>
                </a:solidFill>
                <a:cs typeface="Arial"/>
              </a:rPr>
              <a:t> </a:t>
            </a:r>
            <a:r>
              <a:rPr lang="en-US" dirty="0">
                <a:cs typeface="Arial"/>
              </a:rPr>
              <a:t>(SPOC)</a:t>
            </a:r>
          </a:p>
          <a:p>
            <a:pPr lvl="1"/>
            <a:r>
              <a:rPr lang="en-US" dirty="0">
                <a:solidFill>
                  <a:schemeClr val="accent1"/>
                </a:solidFill>
                <a:cs typeface="Arial"/>
                <a:hlinkClick r:id="rId10">
                  <a:extLst>
                    <a:ext uri="{A12FA001-AC4F-418D-AE19-62706E023703}">
                      <ahyp:hlinkClr xmlns:ahyp="http://schemas.microsoft.com/office/drawing/2018/hyperlinkcolor" val="tx"/>
                    </a:ext>
                  </a:extLst>
                </a:hlinkClick>
              </a:rPr>
              <a:t>Local Assistance Procedures Manual</a:t>
            </a:r>
            <a:r>
              <a:rPr lang="en-US" dirty="0">
                <a:solidFill>
                  <a:schemeClr val="accent1"/>
                </a:solidFill>
                <a:cs typeface="Arial"/>
              </a:rPr>
              <a:t> </a:t>
            </a:r>
            <a:r>
              <a:rPr lang="en-US" dirty="0">
                <a:cs typeface="Arial"/>
              </a:rPr>
              <a:t>(LAPM)</a:t>
            </a:r>
          </a:p>
          <a:p>
            <a:pPr marL="0" indent="0">
              <a:buClr>
                <a:srgbClr val="31489F"/>
              </a:buClr>
              <a:buNone/>
            </a:pPr>
            <a:endParaRPr lang="en-US" dirty="0">
              <a:cs typeface="Arial"/>
            </a:endParaRPr>
          </a:p>
          <a:p>
            <a:pPr>
              <a:buClr>
                <a:srgbClr val="31489F"/>
              </a:buClr>
            </a:pPr>
            <a:endParaRPr lang="en-US" sz="2600" dirty="0">
              <a:cs typeface="Arial"/>
            </a:endParaRPr>
          </a:p>
        </p:txBody>
      </p:sp>
      <p:sp>
        <p:nvSpPr>
          <p:cNvPr id="4" name="Slide Number Placeholder 3">
            <a:extLst>
              <a:ext uri="{FF2B5EF4-FFF2-40B4-BE49-F238E27FC236}">
                <a16:creationId xmlns:a16="http://schemas.microsoft.com/office/drawing/2014/main" id="{E8DA1805-7D81-9C72-86AF-861F508A9AFD}"/>
              </a:ext>
            </a:extLst>
          </p:cNvPr>
          <p:cNvSpPr>
            <a:spLocks noGrp="1"/>
          </p:cNvSpPr>
          <p:nvPr>
            <p:ph type="sldNum" sz="quarter" idx="12"/>
          </p:nvPr>
        </p:nvSpPr>
        <p:spPr/>
        <p:txBody>
          <a:bodyPr/>
          <a:lstStyle/>
          <a:p>
            <a:fld id="{EDC88F56-F83B-42E3-863E-098C0746C050}" type="slidenum">
              <a:rPr lang="en-US" smtClean="0"/>
              <a:t>14</a:t>
            </a:fld>
            <a:endParaRPr lang="en-US" dirty="0"/>
          </a:p>
        </p:txBody>
      </p:sp>
    </p:spTree>
    <p:extLst>
      <p:ext uri="{BB962C8B-B14F-4D97-AF65-F5344CB8AC3E}">
        <p14:creationId xmlns:p14="http://schemas.microsoft.com/office/powerpoint/2010/main" val="3854712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F055F-3BB5-5BDD-701A-13EE1FFBF937}"/>
              </a:ext>
            </a:extLst>
          </p:cNvPr>
          <p:cNvSpPr>
            <a:spLocks noGrp="1"/>
          </p:cNvSpPr>
          <p:nvPr>
            <p:ph type="title"/>
          </p:nvPr>
        </p:nvSpPr>
        <p:spPr>
          <a:xfrm>
            <a:off x="649504" y="861065"/>
            <a:ext cx="10515600" cy="2396737"/>
          </a:xfrm>
        </p:spPr>
        <p:txBody>
          <a:bodyPr/>
          <a:lstStyle/>
          <a:p>
            <a:pPr algn="ctr"/>
            <a:r>
              <a:rPr lang="en-US" dirty="0"/>
              <a:t>Questions?</a:t>
            </a:r>
            <a:br>
              <a:rPr lang="en-US" dirty="0"/>
            </a:br>
            <a:endParaRPr lang="en-US" dirty="0">
              <a:cs typeface="Arial"/>
            </a:endParaRPr>
          </a:p>
        </p:txBody>
      </p:sp>
      <p:sp>
        <p:nvSpPr>
          <p:cNvPr id="3" name="Text Placeholder 2">
            <a:extLst>
              <a:ext uri="{FF2B5EF4-FFF2-40B4-BE49-F238E27FC236}">
                <a16:creationId xmlns:a16="http://schemas.microsoft.com/office/drawing/2014/main" id="{A4F03EB7-6B9E-F553-F683-62A60AB4A00C}"/>
              </a:ext>
            </a:extLst>
          </p:cNvPr>
          <p:cNvSpPr>
            <a:spLocks noGrp="1"/>
          </p:cNvSpPr>
          <p:nvPr>
            <p:ph type="body" idx="1"/>
          </p:nvPr>
        </p:nvSpPr>
        <p:spPr>
          <a:xfrm>
            <a:off x="2004685" y="3257802"/>
            <a:ext cx="8182630" cy="1500187"/>
          </a:xfrm>
        </p:spPr>
        <p:txBody>
          <a:bodyPr vert="horz" lIns="91440" tIns="45720" rIns="91440" bIns="45720" rtlCol="0" anchor="t">
            <a:normAutofit/>
          </a:bodyPr>
          <a:lstStyle/>
          <a:p>
            <a:pPr algn="ctr"/>
            <a:r>
              <a:rPr lang="en-US" dirty="0"/>
              <a:t>Administrative: </a:t>
            </a:r>
            <a:r>
              <a:rPr lang="en-US" dirty="0">
                <a:hlinkClick r:id="rId3">
                  <a:extLst>
                    <a:ext uri="{A12FA001-AC4F-418D-AE19-62706E023703}">
                      <ahyp:hlinkClr xmlns:ahyp="http://schemas.microsoft.com/office/drawing/2018/hyperlinkcolor" val="tx"/>
                    </a:ext>
                  </a:extLst>
                </a:hlinkClick>
              </a:rPr>
              <a:t>PDAs</a:t>
            </a:r>
            <a:r>
              <a:rPr lang="en-US" dirty="0"/>
              <a:t>@</a:t>
            </a:r>
            <a:r>
              <a:rPr lang="en-US" dirty="0">
                <a:hlinkClick r:id="rId3">
                  <a:extLst>
                    <a:ext uri="{A12FA001-AC4F-418D-AE19-62706E023703}">
                      <ahyp:hlinkClr xmlns:ahyp="http://schemas.microsoft.com/office/drawing/2018/hyperlinkcolor" val="tx"/>
                    </a:ext>
                  </a:extLst>
                </a:hlinkClick>
              </a:rPr>
              <a:t>bayareametro.gov</a:t>
            </a:r>
            <a:r>
              <a:rPr lang="en-US" dirty="0"/>
              <a:t> </a:t>
            </a:r>
            <a:endParaRPr lang="en-US" dirty="0">
              <a:cs typeface="Arial"/>
            </a:endParaRPr>
          </a:p>
          <a:p>
            <a:pPr algn="ctr"/>
            <a:r>
              <a:rPr lang="en-US" dirty="0"/>
              <a:t>Ada Chan (Project-related): </a:t>
            </a:r>
            <a:r>
              <a:rPr lang="en-US" dirty="0">
                <a:hlinkClick r:id="rId4">
                  <a:extLst>
                    <a:ext uri="{A12FA001-AC4F-418D-AE19-62706E023703}">
                      <ahyp:hlinkClr xmlns:ahyp="http://schemas.microsoft.com/office/drawing/2018/hyperlinkcolor" val="tx"/>
                    </a:ext>
                  </a:extLst>
                </a:hlinkClick>
              </a:rPr>
              <a:t>achan@bayareametro.gov</a:t>
            </a:r>
            <a:endParaRPr lang="en-US" dirty="0">
              <a:cs typeface="Arial"/>
              <a:hlinkClick r:id="" action="ppaction://noaction">
                <a:extLst>
                  <a:ext uri="{A12FA001-AC4F-418D-AE19-62706E023703}">
                    <ahyp:hlinkClr xmlns:ahyp="http://schemas.microsoft.com/office/drawing/2018/hyperlinkcolor" val="tx"/>
                  </a:ext>
                </a:extLst>
              </a:hlinkClick>
            </a:endParaRPr>
          </a:p>
          <a:p>
            <a:endParaRPr lang="en-US" dirty="0">
              <a:cs typeface="Arial"/>
            </a:endParaRPr>
          </a:p>
        </p:txBody>
      </p:sp>
      <p:sp>
        <p:nvSpPr>
          <p:cNvPr id="4" name="Slide Number Placeholder 3">
            <a:extLst>
              <a:ext uri="{FF2B5EF4-FFF2-40B4-BE49-F238E27FC236}">
                <a16:creationId xmlns:a16="http://schemas.microsoft.com/office/drawing/2014/main" id="{C366EFB2-0867-2E76-DBBF-BF0C1520AF13}"/>
              </a:ext>
            </a:extLst>
          </p:cNvPr>
          <p:cNvSpPr>
            <a:spLocks noGrp="1"/>
          </p:cNvSpPr>
          <p:nvPr>
            <p:ph type="sldNum" sz="quarter" idx="12"/>
          </p:nvPr>
        </p:nvSpPr>
        <p:spPr/>
        <p:txBody>
          <a:bodyPr/>
          <a:lstStyle/>
          <a:p>
            <a:fld id="{EDC88F56-F83B-42E3-863E-098C0746C050}" type="slidenum">
              <a:rPr lang="en-US" smtClean="0"/>
              <a:pPr/>
              <a:t>15</a:t>
            </a:fld>
            <a:endParaRPr lang="en-US" dirty="0"/>
          </a:p>
        </p:txBody>
      </p:sp>
      <p:sp>
        <p:nvSpPr>
          <p:cNvPr id="5" name="TextBox 4">
            <a:extLst>
              <a:ext uri="{FF2B5EF4-FFF2-40B4-BE49-F238E27FC236}">
                <a16:creationId xmlns:a16="http://schemas.microsoft.com/office/drawing/2014/main" id="{99676950-AD4F-8282-08E3-1B7918EC42CD}"/>
              </a:ext>
            </a:extLst>
          </p:cNvPr>
          <p:cNvSpPr txBox="1"/>
          <p:nvPr/>
        </p:nvSpPr>
        <p:spPr>
          <a:xfrm>
            <a:off x="4585925" y="4602220"/>
            <a:ext cx="2642757" cy="646331"/>
          </a:xfrm>
          <a:prstGeom prst="rect">
            <a:avLst/>
          </a:prstGeom>
          <a:noFill/>
        </p:spPr>
        <p:txBody>
          <a:bodyPr wrap="square">
            <a:spAutoFit/>
          </a:bodyPr>
          <a:lstStyle/>
          <a:p>
            <a:pPr algn="ctr"/>
            <a:r>
              <a:rPr lang="en-US" dirty="0"/>
              <a:t>Visit </a:t>
            </a:r>
            <a:r>
              <a:rPr lang="en-US" b="1" u="sng" dirty="0"/>
              <a:t>mtc.ca.gov/</a:t>
            </a:r>
            <a:r>
              <a:rPr lang="en-US" b="1" u="sng" dirty="0" err="1"/>
              <a:t>pda</a:t>
            </a:r>
            <a:r>
              <a:rPr lang="en-US" b="1" u="sng" dirty="0"/>
              <a:t> </a:t>
            </a:r>
            <a:r>
              <a:rPr lang="en-US" dirty="0"/>
              <a:t>for more information</a:t>
            </a:r>
          </a:p>
        </p:txBody>
      </p:sp>
    </p:spTree>
    <p:extLst>
      <p:ext uri="{BB962C8B-B14F-4D97-AF65-F5344CB8AC3E}">
        <p14:creationId xmlns:p14="http://schemas.microsoft.com/office/powerpoint/2010/main" val="410227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D88B2-3AE3-4BC8-A841-66F50515F291}"/>
              </a:ext>
            </a:extLst>
          </p:cNvPr>
          <p:cNvSpPr>
            <a:spLocks noGrp="1"/>
          </p:cNvSpPr>
          <p:nvPr>
            <p:ph type="title"/>
          </p:nvPr>
        </p:nvSpPr>
        <p:spPr/>
        <p:txBody>
          <a:bodyPr/>
          <a:lstStyle/>
          <a:p>
            <a:r>
              <a:rPr lang="en-US" dirty="0">
                <a:cs typeface="Arial"/>
              </a:rPr>
              <a:t>Agenda</a:t>
            </a:r>
            <a:endParaRPr lang="en-US" dirty="0"/>
          </a:p>
        </p:txBody>
      </p:sp>
      <p:sp>
        <p:nvSpPr>
          <p:cNvPr id="3" name="Text Placeholder 2">
            <a:extLst>
              <a:ext uri="{FF2B5EF4-FFF2-40B4-BE49-F238E27FC236}">
                <a16:creationId xmlns:a16="http://schemas.microsoft.com/office/drawing/2014/main" id="{DA86CDB4-A7E1-4DDD-9F9C-AE9930509B9E}"/>
              </a:ext>
            </a:extLst>
          </p:cNvPr>
          <p:cNvSpPr>
            <a:spLocks noGrp="1"/>
          </p:cNvSpPr>
          <p:nvPr>
            <p:ph type="body" sz="half" idx="2"/>
          </p:nvPr>
        </p:nvSpPr>
        <p:spPr/>
        <p:txBody>
          <a:bodyPr vert="horz" lIns="91440" tIns="45720" rIns="91440" bIns="45720" rtlCol="0" anchor="t">
            <a:normAutofit/>
          </a:bodyPr>
          <a:lstStyle/>
          <a:p>
            <a:pPr marL="342900" indent="-342900">
              <a:buFont typeface="Arial" panose="020B0604020202020204" pitchFamily="34" charset="0"/>
              <a:buChar char="•"/>
            </a:pPr>
            <a:r>
              <a:rPr lang="en-US" dirty="0"/>
              <a:t>Program Overview</a:t>
            </a:r>
          </a:p>
          <a:p>
            <a:pPr marL="342900" indent="-342900">
              <a:buFont typeface="Arial" panose="020B0604020202020204" pitchFamily="34" charset="0"/>
              <a:buChar char="•"/>
            </a:pPr>
            <a:r>
              <a:rPr lang="en-US" dirty="0"/>
              <a:t>Federal Role</a:t>
            </a:r>
          </a:p>
          <a:p>
            <a:pPr marL="342900" indent="-342900">
              <a:buFont typeface="Arial" panose="020B0604020202020204" pitchFamily="34" charset="0"/>
              <a:buChar char="•"/>
            </a:pPr>
            <a:r>
              <a:rPr lang="en-US" dirty="0"/>
              <a:t>Invoicing and Close-Out</a:t>
            </a:r>
          </a:p>
        </p:txBody>
      </p:sp>
      <p:pic>
        <p:nvPicPr>
          <p:cNvPr id="7" name="Picture Placeholder 6" descr="an image of the Bay Meadows apartment complex in San Mateo. The building appears to be 3 or 4 stories high and is white on top and orange on the bottom.">
            <a:extLst>
              <a:ext uri="{FF2B5EF4-FFF2-40B4-BE49-F238E27FC236}">
                <a16:creationId xmlns:a16="http://schemas.microsoft.com/office/drawing/2014/main" id="{298A2C90-04A0-9C2D-C275-84E61331450E}"/>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4810" r="30555"/>
          <a:stretch/>
        </p:blipFill>
        <p:spPr>
          <a:xfrm>
            <a:off x="5183187" y="457201"/>
            <a:ext cx="6527285" cy="5684228"/>
          </a:xfrm>
        </p:spPr>
      </p:pic>
      <p:sp>
        <p:nvSpPr>
          <p:cNvPr id="5" name="Slide Number Placeholder 4">
            <a:extLst>
              <a:ext uri="{FF2B5EF4-FFF2-40B4-BE49-F238E27FC236}">
                <a16:creationId xmlns:a16="http://schemas.microsoft.com/office/drawing/2014/main" id="{1E746613-3516-46E0-B0B9-FFDD77BE738C}"/>
              </a:ext>
            </a:extLst>
          </p:cNvPr>
          <p:cNvSpPr>
            <a:spLocks noGrp="1"/>
          </p:cNvSpPr>
          <p:nvPr>
            <p:ph type="sldNum" sz="quarter" idx="12"/>
          </p:nvPr>
        </p:nvSpPr>
        <p:spPr/>
        <p:txBody>
          <a:bodyPr/>
          <a:lstStyle/>
          <a:p>
            <a:fld id="{EDC88F56-F83B-42E3-863E-098C0746C050}" type="slidenum">
              <a:rPr lang="en-US" smtClean="0"/>
              <a:t>2</a:t>
            </a:fld>
            <a:endParaRPr lang="en-US" dirty="0"/>
          </a:p>
        </p:txBody>
      </p:sp>
    </p:spTree>
    <p:extLst>
      <p:ext uri="{BB962C8B-B14F-4D97-AF65-F5344CB8AC3E}">
        <p14:creationId xmlns:p14="http://schemas.microsoft.com/office/powerpoint/2010/main" val="132997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A3BDC1-6769-724E-834D-E72436AE1734}"/>
              </a:ext>
            </a:extLst>
          </p:cNvPr>
          <p:cNvSpPr>
            <a:spLocks noGrp="1"/>
          </p:cNvSpPr>
          <p:nvPr>
            <p:ph type="ctrTitle"/>
          </p:nvPr>
        </p:nvSpPr>
        <p:spPr>
          <a:xfrm>
            <a:off x="1986610" y="469501"/>
            <a:ext cx="8451251" cy="2890557"/>
          </a:xfrm>
        </p:spPr>
        <p:txBody>
          <a:bodyPr/>
          <a:lstStyle/>
          <a:p>
            <a:pPr algn="r"/>
            <a:r>
              <a:rPr lang="en-US"/>
              <a:t>Program </a:t>
            </a:r>
            <a:r>
              <a:rPr lang="en-US" dirty="0"/>
              <a:t>Overview</a:t>
            </a:r>
          </a:p>
        </p:txBody>
      </p:sp>
      <p:sp>
        <p:nvSpPr>
          <p:cNvPr id="6" name="Subtitle 4">
            <a:extLst>
              <a:ext uri="{FF2B5EF4-FFF2-40B4-BE49-F238E27FC236}">
                <a16:creationId xmlns:a16="http://schemas.microsoft.com/office/drawing/2014/main" id="{3012D7A8-2790-DEBD-6BFE-94441A73919B}"/>
              </a:ext>
            </a:extLst>
          </p:cNvPr>
          <p:cNvSpPr>
            <a:spLocks noGrp="1"/>
          </p:cNvSpPr>
          <p:nvPr>
            <p:ph type="subTitle" idx="1"/>
          </p:nvPr>
        </p:nvSpPr>
        <p:spPr>
          <a:xfrm>
            <a:off x="4429192" y="3739643"/>
            <a:ext cx="4540635" cy="2402237"/>
          </a:xfrm>
        </p:spPr>
        <p:txBody>
          <a:bodyPr vert="horz" lIns="91440" tIns="45720" rIns="91440" bIns="45720" rtlCol="0" anchor="t">
            <a:normAutofit/>
          </a:bodyPr>
          <a:lstStyle/>
          <a:p>
            <a:pPr marL="342900" indent="-342900">
              <a:buChar char="•"/>
            </a:pPr>
            <a:r>
              <a:rPr lang="en-US" dirty="0">
                <a:cs typeface="Arial"/>
              </a:rPr>
              <a:t>Program Background</a:t>
            </a:r>
          </a:p>
          <a:p>
            <a:pPr marL="342900" indent="-342900">
              <a:buClr>
                <a:srgbClr val="31489F"/>
              </a:buClr>
              <a:buChar char="•"/>
            </a:pPr>
            <a:r>
              <a:rPr lang="en-US" dirty="0">
                <a:cs typeface="Arial"/>
              </a:rPr>
              <a:t>Contract/Agreement Process</a:t>
            </a:r>
          </a:p>
          <a:p>
            <a:pPr marL="342900" indent="-342900">
              <a:buClr>
                <a:srgbClr val="31489F"/>
              </a:buClr>
              <a:buChar char="•"/>
            </a:pPr>
            <a:r>
              <a:rPr lang="en-US" dirty="0">
                <a:cs typeface="Arial"/>
              </a:rPr>
              <a:t>MTC Program Requirements</a:t>
            </a:r>
          </a:p>
        </p:txBody>
      </p:sp>
    </p:spTree>
    <p:extLst>
      <p:ext uri="{BB962C8B-B14F-4D97-AF65-F5344CB8AC3E}">
        <p14:creationId xmlns:p14="http://schemas.microsoft.com/office/powerpoint/2010/main" val="3308617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8B066-BD8E-472D-10A1-1148BDED99AE}"/>
              </a:ext>
            </a:extLst>
          </p:cNvPr>
          <p:cNvSpPr>
            <a:spLocks noGrp="1"/>
          </p:cNvSpPr>
          <p:nvPr>
            <p:ph type="title"/>
          </p:nvPr>
        </p:nvSpPr>
        <p:spPr/>
        <p:txBody>
          <a:bodyPr/>
          <a:lstStyle/>
          <a:p>
            <a:r>
              <a:rPr lang="en-US" dirty="0">
                <a:cs typeface="Arial"/>
              </a:rPr>
              <a:t>PDA Program</a:t>
            </a:r>
            <a:r>
              <a:rPr lang="en-US">
                <a:cs typeface="Arial"/>
              </a:rPr>
              <a:t>: Background</a:t>
            </a:r>
            <a:endParaRPr lang="en-US" dirty="0"/>
          </a:p>
        </p:txBody>
      </p:sp>
      <p:sp>
        <p:nvSpPr>
          <p:cNvPr id="3" name="Content Placeholder 2">
            <a:extLst>
              <a:ext uri="{FF2B5EF4-FFF2-40B4-BE49-F238E27FC236}">
                <a16:creationId xmlns:a16="http://schemas.microsoft.com/office/drawing/2014/main" id="{13B0F069-6DC5-59BB-C7BC-D07D9AB1EA40}"/>
              </a:ext>
            </a:extLst>
          </p:cNvPr>
          <p:cNvSpPr>
            <a:spLocks noGrp="1"/>
          </p:cNvSpPr>
          <p:nvPr>
            <p:ph sz="half" idx="1"/>
          </p:nvPr>
        </p:nvSpPr>
        <p:spPr>
          <a:xfrm>
            <a:off x="569489" y="1789264"/>
            <a:ext cx="5724101" cy="3061800"/>
          </a:xfrm>
        </p:spPr>
        <p:txBody>
          <a:bodyPr vert="horz" lIns="91440" tIns="45720" rIns="91440" bIns="45720" rtlCol="0" anchor="t">
            <a:normAutofit/>
          </a:bodyPr>
          <a:lstStyle/>
          <a:p>
            <a:r>
              <a:rPr lang="en-US" dirty="0">
                <a:cs typeface="Arial"/>
              </a:rPr>
              <a:t>PDA Program supports implementation of </a:t>
            </a:r>
            <a:r>
              <a:rPr lang="en-US" dirty="0">
                <a:solidFill>
                  <a:schemeClr val="accent1"/>
                </a:solidFill>
                <a:cs typeface="Arial"/>
                <a:hlinkClick r:id="rId3">
                  <a:extLst>
                    <a:ext uri="{A12FA001-AC4F-418D-AE19-62706E023703}">
                      <ahyp:hlinkClr xmlns:ahyp="http://schemas.microsoft.com/office/drawing/2018/hyperlinkcolor" val="tx"/>
                    </a:ext>
                  </a:extLst>
                </a:hlinkClick>
              </a:rPr>
              <a:t>Plan Bay Area 2050</a:t>
            </a:r>
            <a:r>
              <a:rPr lang="en-US" dirty="0">
                <a:solidFill>
                  <a:schemeClr val="accent1"/>
                </a:solidFill>
                <a:cs typeface="Arial"/>
              </a:rPr>
              <a:t> </a:t>
            </a:r>
          </a:p>
          <a:p>
            <a:pPr>
              <a:buClr>
                <a:srgbClr val="31489F"/>
              </a:buClr>
            </a:pPr>
            <a:r>
              <a:rPr lang="en-US" dirty="0">
                <a:cs typeface="Arial"/>
              </a:rPr>
              <a:t>Funds plans, plan amendments, and technical assistance</a:t>
            </a:r>
          </a:p>
        </p:txBody>
      </p:sp>
      <p:sp>
        <p:nvSpPr>
          <p:cNvPr id="5" name="Slide Number Placeholder 4">
            <a:extLst>
              <a:ext uri="{FF2B5EF4-FFF2-40B4-BE49-F238E27FC236}">
                <a16:creationId xmlns:a16="http://schemas.microsoft.com/office/drawing/2014/main" id="{720A4F40-0B93-4EB0-83BA-48B7E8801759}"/>
              </a:ext>
            </a:extLst>
          </p:cNvPr>
          <p:cNvSpPr>
            <a:spLocks noGrp="1"/>
          </p:cNvSpPr>
          <p:nvPr>
            <p:ph type="sldNum" sz="quarter" idx="12"/>
          </p:nvPr>
        </p:nvSpPr>
        <p:spPr/>
        <p:txBody>
          <a:bodyPr/>
          <a:lstStyle/>
          <a:p>
            <a:fld id="{EDC88F56-F83B-42E3-863E-098C0746C050}" type="slidenum">
              <a:rPr lang="en-US" smtClean="0"/>
              <a:t>4</a:t>
            </a:fld>
            <a:endParaRPr lang="en-US" dirty="0"/>
          </a:p>
        </p:txBody>
      </p:sp>
      <p:pic>
        <p:nvPicPr>
          <p:cNvPr id="6" name="Picture 5" descr="On the right, there is an image of the Priority Development Areas in the Bay Area, with the PDAs shown in pink. The map zooms into the Bayfair BART station, showing the PDA more closely in pink.">
            <a:extLst>
              <a:ext uri="{FF2B5EF4-FFF2-40B4-BE49-F238E27FC236}">
                <a16:creationId xmlns:a16="http://schemas.microsoft.com/office/drawing/2014/main" id="{0F2CEF0A-B9C6-33D4-EA38-35D906CAE4E1}"/>
              </a:ext>
            </a:extLst>
          </p:cNvPr>
          <p:cNvPicPr>
            <a:picLocks noChangeAspect="1"/>
          </p:cNvPicPr>
          <p:nvPr/>
        </p:nvPicPr>
        <p:blipFill>
          <a:blip r:embed="rId4"/>
          <a:stretch>
            <a:fillRect/>
          </a:stretch>
        </p:blipFill>
        <p:spPr>
          <a:xfrm>
            <a:off x="6511516" y="1439245"/>
            <a:ext cx="5107460" cy="5168628"/>
          </a:xfrm>
          <a:prstGeom prst="rect">
            <a:avLst/>
          </a:prstGeom>
        </p:spPr>
      </p:pic>
      <p:pic>
        <p:nvPicPr>
          <p:cNvPr id="7" name="Picture 6" descr="A graphic depicting the four elements of Plan Bay Area 2050: housing, economy, transportation, and environment.">
            <a:extLst>
              <a:ext uri="{FF2B5EF4-FFF2-40B4-BE49-F238E27FC236}">
                <a16:creationId xmlns:a16="http://schemas.microsoft.com/office/drawing/2014/main" id="{F4E0B3F2-A366-8C31-A962-101154AFE346}"/>
              </a:ext>
            </a:extLst>
          </p:cNvPr>
          <p:cNvPicPr>
            <a:picLocks noChangeAspect="1"/>
          </p:cNvPicPr>
          <p:nvPr/>
        </p:nvPicPr>
        <p:blipFill>
          <a:blip r:embed="rId5"/>
          <a:stretch>
            <a:fillRect/>
          </a:stretch>
        </p:blipFill>
        <p:spPr>
          <a:xfrm>
            <a:off x="1176597" y="4184573"/>
            <a:ext cx="3941955" cy="2244671"/>
          </a:xfrm>
          <a:prstGeom prst="rect">
            <a:avLst/>
          </a:prstGeom>
        </p:spPr>
      </p:pic>
    </p:spTree>
    <p:extLst>
      <p:ext uri="{BB962C8B-B14F-4D97-AF65-F5344CB8AC3E}">
        <p14:creationId xmlns:p14="http://schemas.microsoft.com/office/powerpoint/2010/main" val="1008658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CCC76-CCB4-4674-9847-73B88DCC7837}"/>
              </a:ext>
            </a:extLst>
          </p:cNvPr>
          <p:cNvSpPr>
            <a:spLocks noGrp="1"/>
          </p:cNvSpPr>
          <p:nvPr>
            <p:ph type="title"/>
          </p:nvPr>
        </p:nvSpPr>
        <p:spPr>
          <a:xfrm>
            <a:off x="473384" y="43153"/>
            <a:ext cx="11049000" cy="1130417"/>
          </a:xfrm>
        </p:spPr>
        <p:txBody>
          <a:bodyPr/>
          <a:lstStyle/>
          <a:p>
            <a:r>
              <a:rPr lang="en-US" dirty="0"/>
              <a:t>Getting Started</a:t>
            </a:r>
            <a:r>
              <a:rPr lang="en-US" sz="3600" dirty="0"/>
              <a:t> (after project approval)</a:t>
            </a:r>
            <a:endParaRPr lang="en-US" sz="3600" dirty="0">
              <a:cs typeface="Arial"/>
            </a:endParaRPr>
          </a:p>
        </p:txBody>
      </p:sp>
      <p:sp>
        <p:nvSpPr>
          <p:cNvPr id="5" name="Slide Number Placeholder 4">
            <a:extLst>
              <a:ext uri="{FF2B5EF4-FFF2-40B4-BE49-F238E27FC236}">
                <a16:creationId xmlns:a16="http://schemas.microsoft.com/office/drawing/2014/main" id="{6BA0E010-A9BC-9DF1-AA54-6F8007E80C6D}"/>
              </a:ext>
            </a:extLst>
          </p:cNvPr>
          <p:cNvSpPr>
            <a:spLocks noGrp="1"/>
          </p:cNvSpPr>
          <p:nvPr>
            <p:ph type="sldNum" sz="quarter" idx="12"/>
          </p:nvPr>
        </p:nvSpPr>
        <p:spPr/>
        <p:txBody>
          <a:bodyPr/>
          <a:lstStyle/>
          <a:p>
            <a:fld id="{EDC88F56-F83B-42E3-863E-098C0746C050}" type="slidenum">
              <a:rPr lang="en-US" smtClean="0"/>
              <a:t>5</a:t>
            </a:fld>
            <a:endParaRPr lang="en-US" dirty="0"/>
          </a:p>
        </p:txBody>
      </p:sp>
      <p:sp>
        <p:nvSpPr>
          <p:cNvPr id="10" name="TextBox 9">
            <a:extLst>
              <a:ext uri="{FF2B5EF4-FFF2-40B4-BE49-F238E27FC236}">
                <a16:creationId xmlns:a16="http://schemas.microsoft.com/office/drawing/2014/main" id="{25542A97-0E60-B8E3-C4EC-98F6F4557747}"/>
              </a:ext>
            </a:extLst>
          </p:cNvPr>
          <p:cNvSpPr txBox="1"/>
          <p:nvPr/>
        </p:nvSpPr>
        <p:spPr>
          <a:xfrm>
            <a:off x="914344" y="4160518"/>
            <a:ext cx="10539142" cy="1938992"/>
          </a:xfrm>
          <a:prstGeom prst="rect">
            <a:avLst/>
          </a:prstGeom>
          <a:noFill/>
        </p:spPr>
        <p:txBody>
          <a:bodyPr wrap="square" lIns="91440" tIns="45720" rIns="91440" bIns="45720" rtlCol="0" anchor="t">
            <a:spAutoFit/>
          </a:bodyPr>
          <a:lstStyle/>
          <a:p>
            <a:pPr marL="457200" indent="-457200">
              <a:buFont typeface="Arial"/>
              <a:buChar char="•"/>
            </a:pPr>
            <a:r>
              <a:rPr lang="en-US" sz="2000" dirty="0"/>
              <a:t>Reimbursable work may start after supplement is executed.</a:t>
            </a:r>
            <a:endParaRPr lang="en-US" sz="2000" dirty="0">
              <a:cs typeface="Arial"/>
            </a:endParaRPr>
          </a:p>
          <a:p>
            <a:endParaRPr lang="en-US" sz="2000" dirty="0">
              <a:cs typeface="Arial"/>
            </a:endParaRPr>
          </a:p>
          <a:p>
            <a:pPr marL="457200" indent="-457200">
              <a:buFont typeface="Arial"/>
              <a:buChar char="•"/>
            </a:pPr>
            <a:r>
              <a:rPr lang="en-US" sz="2000" dirty="0">
                <a:cs typeface="Arial"/>
              </a:rPr>
              <a:t>Invite representatives from MTC and your CTA on the TAC and invite to public events related to project.</a:t>
            </a:r>
          </a:p>
          <a:p>
            <a:endParaRPr lang="en-US" sz="2000" dirty="0">
              <a:cs typeface="Arial"/>
            </a:endParaRPr>
          </a:p>
          <a:p>
            <a:pPr marL="457200" indent="-457200">
              <a:buFont typeface="Arial"/>
              <a:buChar char="•"/>
            </a:pPr>
            <a:r>
              <a:rPr lang="en-US" sz="2000" dirty="0">
                <a:cs typeface="Arial"/>
              </a:rPr>
              <a:t>Regular check-ins with your MTC project manager.</a:t>
            </a:r>
          </a:p>
        </p:txBody>
      </p:sp>
      <p:graphicFrame>
        <p:nvGraphicFramePr>
          <p:cNvPr id="12" name="Content Placeholder 10">
            <a:extLst>
              <a:ext uri="{FF2B5EF4-FFF2-40B4-BE49-F238E27FC236}">
                <a16:creationId xmlns:a16="http://schemas.microsoft.com/office/drawing/2014/main" id="{4589259F-51D5-C336-6217-BDED68D8C8F4}"/>
              </a:ext>
            </a:extLst>
          </p:cNvPr>
          <p:cNvGraphicFramePr>
            <a:graphicFrameLocks/>
          </p:cNvGraphicFramePr>
          <p:nvPr>
            <p:extLst>
              <p:ext uri="{D42A27DB-BD31-4B8C-83A1-F6EECF244321}">
                <p14:modId xmlns:p14="http://schemas.microsoft.com/office/powerpoint/2010/main" val="2061238466"/>
              </p:ext>
            </p:extLst>
          </p:nvPr>
        </p:nvGraphicFramePr>
        <p:xfrm>
          <a:off x="6096000" y="679182"/>
          <a:ext cx="5409855" cy="4668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Content Placeholder 10" descr="There is a blue and green graphic describing the Master Funding Agreement process (review MFA, then provide contact information) alongside a parallel supplement process (finalize scope of work, schedule, and budget, then review and approve supplement). The two parallel processes then converge into one process that reads as follows: MTC internal review, Docusign, fully executed.">
            <a:extLst>
              <a:ext uri="{FF2B5EF4-FFF2-40B4-BE49-F238E27FC236}">
                <a16:creationId xmlns:a16="http://schemas.microsoft.com/office/drawing/2014/main" id="{D49AF7CB-CA8E-36D0-C742-33FEA56883A5}"/>
              </a:ext>
            </a:extLst>
          </p:cNvPr>
          <p:cNvGraphicFramePr>
            <a:graphicFrameLocks noGrp="1"/>
          </p:cNvGraphicFramePr>
          <p:nvPr>
            <p:ph sz="half" idx="1"/>
            <p:extLst>
              <p:ext uri="{D42A27DB-BD31-4B8C-83A1-F6EECF244321}">
                <p14:modId xmlns:p14="http://schemas.microsoft.com/office/powerpoint/2010/main" val="1771387102"/>
              </p:ext>
            </p:extLst>
          </p:nvPr>
        </p:nvGraphicFramePr>
        <p:xfrm>
          <a:off x="1703837" y="830180"/>
          <a:ext cx="4224427" cy="32717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48" name="TextBox 547">
            <a:extLst>
              <a:ext uri="{FF2B5EF4-FFF2-40B4-BE49-F238E27FC236}">
                <a16:creationId xmlns:a16="http://schemas.microsoft.com/office/drawing/2014/main" id="{9D8D7F76-A31C-DA6E-5A11-C1FDDFF38D65}"/>
              </a:ext>
            </a:extLst>
          </p:cNvPr>
          <p:cNvSpPr txBox="1"/>
          <p:nvPr/>
        </p:nvSpPr>
        <p:spPr>
          <a:xfrm>
            <a:off x="474373" y="1308358"/>
            <a:ext cx="649953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cs typeface="Arial"/>
              </a:rPr>
              <a:t>Agreement Process (4-6 months)</a:t>
            </a:r>
            <a:endParaRPr lang="en-US" dirty="0"/>
          </a:p>
        </p:txBody>
      </p:sp>
      <p:graphicFrame>
        <p:nvGraphicFramePr>
          <p:cNvPr id="32" name="Content Placeholder 10" descr="There is a blue and green graphic describing the Master Funding Agreement process (review MFA, then provide contact information) alongside a parallel supplement process (finalize scope of work, schedule, and budget, then review and approve supplement). The two parallel processes then converge into one process that reads as follows: MTC internal review, Docusign, fully executed.">
            <a:extLst>
              <a:ext uri="{FF2B5EF4-FFF2-40B4-BE49-F238E27FC236}">
                <a16:creationId xmlns:a16="http://schemas.microsoft.com/office/drawing/2014/main" id="{FF35154D-0B88-6807-7D83-AB48D7941F69}"/>
              </a:ext>
            </a:extLst>
          </p:cNvPr>
          <p:cNvGraphicFramePr>
            <a:graphicFrameLocks/>
          </p:cNvGraphicFramePr>
          <p:nvPr>
            <p:extLst>
              <p:ext uri="{D42A27DB-BD31-4B8C-83A1-F6EECF244321}">
                <p14:modId xmlns:p14="http://schemas.microsoft.com/office/powerpoint/2010/main" val="1738709999"/>
              </p:ext>
            </p:extLst>
          </p:nvPr>
        </p:nvGraphicFramePr>
        <p:xfrm>
          <a:off x="1703837" y="2085034"/>
          <a:ext cx="4224425" cy="283495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TextBox 3">
            <a:extLst>
              <a:ext uri="{FF2B5EF4-FFF2-40B4-BE49-F238E27FC236}">
                <a16:creationId xmlns:a16="http://schemas.microsoft.com/office/drawing/2014/main" id="{9F1C1575-41AA-E990-4C8B-6060AA439CF2}"/>
              </a:ext>
            </a:extLst>
          </p:cNvPr>
          <p:cNvSpPr txBox="1"/>
          <p:nvPr/>
        </p:nvSpPr>
        <p:spPr>
          <a:xfrm>
            <a:off x="180109" y="2053963"/>
            <a:ext cx="1422586" cy="923330"/>
          </a:xfrm>
          <a:prstGeom prst="rect">
            <a:avLst/>
          </a:prstGeom>
          <a:noFill/>
        </p:spPr>
        <p:txBody>
          <a:bodyPr wrap="square" rtlCol="0">
            <a:spAutoFit/>
          </a:bodyPr>
          <a:lstStyle/>
          <a:p>
            <a:pPr algn="ctr"/>
            <a:r>
              <a:rPr lang="en-US" dirty="0"/>
              <a:t>Master Funding</a:t>
            </a:r>
          </a:p>
          <a:p>
            <a:pPr algn="ctr"/>
            <a:r>
              <a:rPr lang="en-US" dirty="0"/>
              <a:t>Agreement</a:t>
            </a:r>
          </a:p>
        </p:txBody>
      </p:sp>
      <p:sp>
        <p:nvSpPr>
          <p:cNvPr id="6" name="TextBox 5">
            <a:extLst>
              <a:ext uri="{FF2B5EF4-FFF2-40B4-BE49-F238E27FC236}">
                <a16:creationId xmlns:a16="http://schemas.microsoft.com/office/drawing/2014/main" id="{F82CCEB3-1572-C3CD-B478-6D35F4EE377E}"/>
              </a:ext>
            </a:extLst>
          </p:cNvPr>
          <p:cNvSpPr txBox="1"/>
          <p:nvPr/>
        </p:nvSpPr>
        <p:spPr>
          <a:xfrm>
            <a:off x="203051" y="3317844"/>
            <a:ext cx="1422586" cy="369332"/>
          </a:xfrm>
          <a:prstGeom prst="rect">
            <a:avLst/>
          </a:prstGeom>
          <a:noFill/>
        </p:spPr>
        <p:txBody>
          <a:bodyPr wrap="square" rtlCol="0">
            <a:spAutoFit/>
          </a:bodyPr>
          <a:lstStyle/>
          <a:p>
            <a:r>
              <a:rPr lang="en-US" dirty="0"/>
              <a:t>Supplement</a:t>
            </a:r>
          </a:p>
        </p:txBody>
      </p:sp>
      <p:sp>
        <p:nvSpPr>
          <p:cNvPr id="8" name="Plus Sign 7">
            <a:extLst>
              <a:ext uri="{FF2B5EF4-FFF2-40B4-BE49-F238E27FC236}">
                <a16:creationId xmlns:a16="http://schemas.microsoft.com/office/drawing/2014/main" id="{C8CCF796-0EB0-C2F3-FB0C-4BEF5F67424E}"/>
              </a:ext>
            </a:extLst>
          </p:cNvPr>
          <p:cNvSpPr/>
          <p:nvPr/>
        </p:nvSpPr>
        <p:spPr>
          <a:xfrm>
            <a:off x="665016" y="2922575"/>
            <a:ext cx="408709" cy="369332"/>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626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F5D9A-939E-1EC0-7DC9-F835FF6BF7B8}"/>
              </a:ext>
            </a:extLst>
          </p:cNvPr>
          <p:cNvSpPr>
            <a:spLocks noGrp="1"/>
          </p:cNvSpPr>
          <p:nvPr>
            <p:ph type="title"/>
          </p:nvPr>
        </p:nvSpPr>
        <p:spPr>
          <a:xfrm>
            <a:off x="569976" y="365125"/>
            <a:ext cx="11049000" cy="1325563"/>
          </a:xfrm>
        </p:spPr>
        <p:txBody>
          <a:bodyPr anchor="ctr">
            <a:normAutofit/>
          </a:bodyPr>
          <a:lstStyle/>
          <a:p>
            <a:r>
              <a:rPr lang="en-US">
                <a:cs typeface="Arial"/>
              </a:rPr>
              <a:t>PDA Program </a:t>
            </a:r>
            <a:r>
              <a:rPr lang="en-US" dirty="0">
                <a:cs typeface="Arial"/>
              </a:rPr>
              <a:t>Requirements</a:t>
            </a:r>
            <a:endParaRPr lang="en-US">
              <a:cs typeface="Arial"/>
            </a:endParaRPr>
          </a:p>
        </p:txBody>
      </p:sp>
      <p:sp>
        <p:nvSpPr>
          <p:cNvPr id="3" name="Text Placeholder 2">
            <a:extLst>
              <a:ext uri="{FF2B5EF4-FFF2-40B4-BE49-F238E27FC236}">
                <a16:creationId xmlns:a16="http://schemas.microsoft.com/office/drawing/2014/main" id="{86BD7D74-393D-E8C9-48F5-87909CA00DDD}"/>
              </a:ext>
            </a:extLst>
          </p:cNvPr>
          <p:cNvSpPr>
            <a:spLocks noGrp="1"/>
          </p:cNvSpPr>
          <p:nvPr>
            <p:ph sz="half" idx="1"/>
          </p:nvPr>
        </p:nvSpPr>
        <p:spPr>
          <a:xfrm>
            <a:off x="421293" y="1689723"/>
            <a:ext cx="6830853" cy="4020685"/>
          </a:xfrm>
        </p:spPr>
        <p:txBody>
          <a:bodyPr vert="horz" lIns="91440" tIns="45720" rIns="91440" bIns="45720" rtlCol="0" anchor="t">
            <a:normAutofit lnSpcReduction="10000"/>
          </a:bodyPr>
          <a:lstStyle/>
          <a:p>
            <a:pPr marL="0" indent="0">
              <a:lnSpc>
                <a:spcPct val="90000"/>
              </a:lnSpc>
              <a:buNone/>
            </a:pPr>
            <a:r>
              <a:rPr lang="en-US" sz="2600" b="0" i="0" dirty="0">
                <a:effectLst/>
              </a:rPr>
              <a:t>Key requirements of PDA grants:</a:t>
            </a:r>
          </a:p>
          <a:p>
            <a:pPr marL="457200" indent="-285750">
              <a:lnSpc>
                <a:spcPct val="90000"/>
              </a:lnSpc>
              <a:buClr>
                <a:srgbClr val="31489F"/>
              </a:buClr>
            </a:pPr>
            <a:r>
              <a:rPr lang="en-US" sz="2600" dirty="0">
                <a:solidFill>
                  <a:schemeClr val="accent1"/>
                </a:solidFill>
                <a:cs typeface="Arial"/>
                <a:hlinkClick r:id="rId3">
                  <a:extLst>
                    <a:ext uri="{A12FA001-AC4F-418D-AE19-62706E023703}">
                      <ahyp:hlinkClr xmlns:ahyp="http://schemas.microsoft.com/office/drawing/2018/hyperlinkcolor" val="tx"/>
                    </a:ext>
                  </a:extLst>
                </a:hlinkClick>
              </a:rPr>
              <a:t>Planning Element Requirements</a:t>
            </a:r>
          </a:p>
          <a:p>
            <a:pPr marL="457200" indent="-285750">
              <a:lnSpc>
                <a:spcPct val="90000"/>
              </a:lnSpc>
              <a:buClr>
                <a:srgbClr val="31489F"/>
              </a:buClr>
            </a:pPr>
            <a:r>
              <a:rPr lang="en-US" sz="2600" dirty="0">
                <a:cs typeface="Arial"/>
              </a:rPr>
              <a:t>Plan adoption</a:t>
            </a:r>
            <a:endParaRPr lang="en-US" dirty="0">
              <a:cs typeface="Arial"/>
            </a:endParaRPr>
          </a:p>
          <a:p>
            <a:pPr marL="457200" indent="-285750">
              <a:lnSpc>
                <a:spcPct val="90000"/>
              </a:lnSpc>
              <a:buClr>
                <a:srgbClr val="31489F"/>
              </a:buClr>
            </a:pPr>
            <a:r>
              <a:rPr lang="en-US" sz="2600" dirty="0">
                <a:cs typeface="Arial"/>
              </a:rPr>
              <a:t>Relevant regulatory documents, e.g. Zoning Code updated</a:t>
            </a:r>
            <a:endParaRPr lang="en-US" dirty="0">
              <a:cs typeface="Arial"/>
            </a:endParaRPr>
          </a:p>
          <a:p>
            <a:pPr marL="457200" indent="-285750">
              <a:lnSpc>
                <a:spcPct val="90000"/>
              </a:lnSpc>
              <a:buClr>
                <a:srgbClr val="31489F"/>
              </a:buClr>
            </a:pPr>
            <a:r>
              <a:rPr lang="en-US" sz="2600" dirty="0">
                <a:cs typeface="Arial"/>
              </a:rPr>
              <a:t>Programmatic EIR approve</a:t>
            </a:r>
            <a:endParaRPr lang="en-US" dirty="0">
              <a:cs typeface="Arial"/>
            </a:endParaRPr>
          </a:p>
          <a:p>
            <a:pPr marL="457200" indent="-285750">
              <a:lnSpc>
                <a:spcPct val="90000"/>
              </a:lnSpc>
              <a:buClr>
                <a:srgbClr val="31489F"/>
              </a:buClr>
            </a:pPr>
            <a:r>
              <a:rPr lang="en-US" sz="2600" dirty="0">
                <a:cs typeface="Arial"/>
              </a:rPr>
              <a:t>Housing Element compliance*</a:t>
            </a:r>
            <a:endParaRPr lang="en-US" dirty="0">
              <a:cs typeface="Arial"/>
            </a:endParaRPr>
          </a:p>
          <a:p>
            <a:pPr>
              <a:lnSpc>
                <a:spcPct val="90000"/>
              </a:lnSpc>
              <a:buClr>
                <a:srgbClr val="31489F"/>
              </a:buClr>
            </a:pPr>
            <a:endParaRPr lang="en-US" sz="2600" dirty="0">
              <a:cs typeface="Arial"/>
            </a:endParaRPr>
          </a:p>
          <a:p>
            <a:pPr>
              <a:lnSpc>
                <a:spcPct val="90000"/>
              </a:lnSpc>
            </a:pPr>
            <a:r>
              <a:rPr lang="en-US" sz="2600" dirty="0">
                <a:cs typeface="Arial"/>
              </a:rPr>
              <a:t>Consistent with </a:t>
            </a:r>
            <a:r>
              <a:rPr lang="en-US" sz="2600" dirty="0">
                <a:solidFill>
                  <a:schemeClr val="accent1"/>
                </a:solidFill>
                <a:cs typeface="Arial"/>
                <a:hlinkClick r:id="rId4">
                  <a:extLst>
                    <a:ext uri="{A12FA001-AC4F-418D-AE19-62706E023703}">
                      <ahyp:hlinkClr xmlns:ahyp="http://schemas.microsoft.com/office/drawing/2018/hyperlinkcolor" val="tx"/>
                    </a:ext>
                  </a:extLst>
                </a:hlinkClick>
              </a:rPr>
              <a:t>Transit-Oriented Communities (TOC)</a:t>
            </a:r>
            <a:r>
              <a:rPr lang="en-US" sz="2600" dirty="0">
                <a:solidFill>
                  <a:schemeClr val="accent1"/>
                </a:solidFill>
                <a:cs typeface="Arial"/>
              </a:rPr>
              <a:t> </a:t>
            </a:r>
            <a:r>
              <a:rPr lang="en-US" sz="2600" dirty="0">
                <a:cs typeface="Arial"/>
              </a:rPr>
              <a:t>policy</a:t>
            </a:r>
          </a:p>
          <a:p>
            <a:pPr marL="514350" indent="-514350">
              <a:lnSpc>
                <a:spcPct val="90000"/>
              </a:lnSpc>
              <a:buClr>
                <a:srgbClr val="31489F"/>
              </a:buClr>
              <a:buAutoNum type="arabicPeriod"/>
            </a:pPr>
            <a:endParaRPr lang="en-US" sz="2600" dirty="0">
              <a:cs typeface="Arial"/>
            </a:endParaRPr>
          </a:p>
          <a:p>
            <a:pPr marL="0" indent="0">
              <a:lnSpc>
                <a:spcPct val="90000"/>
              </a:lnSpc>
              <a:buNone/>
            </a:pPr>
            <a:endParaRPr lang="en-US" sz="2600" dirty="0">
              <a:cs typeface="Arial"/>
            </a:endParaRPr>
          </a:p>
          <a:p>
            <a:pPr marL="0" indent="0">
              <a:lnSpc>
                <a:spcPct val="90000"/>
              </a:lnSpc>
              <a:buNone/>
            </a:pPr>
            <a:endParaRPr lang="en-US" sz="2600" dirty="0">
              <a:cs typeface="Arial"/>
            </a:endParaRPr>
          </a:p>
          <a:p>
            <a:pPr>
              <a:lnSpc>
                <a:spcPct val="90000"/>
              </a:lnSpc>
            </a:pPr>
            <a:endParaRPr lang="en-US" sz="2600" dirty="0">
              <a:cs typeface="Arial"/>
            </a:endParaRPr>
          </a:p>
        </p:txBody>
      </p:sp>
      <p:pic>
        <p:nvPicPr>
          <p:cNvPr id="7" name="Content Placeholder 6" descr="a zoomed-out map of the Bay Area showing transit stops where the TOC policy applies as black dots.">
            <a:extLst>
              <a:ext uri="{FF2B5EF4-FFF2-40B4-BE49-F238E27FC236}">
                <a16:creationId xmlns:a16="http://schemas.microsoft.com/office/drawing/2014/main" id="{E0AB8EB4-8689-3E52-C7EA-976024C03D3A}"/>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7688819" y="1355240"/>
            <a:ext cx="3990345" cy="4586453"/>
          </a:xfrm>
          <a:noFill/>
        </p:spPr>
      </p:pic>
      <p:sp>
        <p:nvSpPr>
          <p:cNvPr id="5" name="Slide Number Placeholder 4">
            <a:extLst>
              <a:ext uri="{FF2B5EF4-FFF2-40B4-BE49-F238E27FC236}">
                <a16:creationId xmlns:a16="http://schemas.microsoft.com/office/drawing/2014/main" id="{1AE29455-4EEA-1945-E148-B604661AD3CC}"/>
              </a:ext>
            </a:extLst>
          </p:cNvPr>
          <p:cNvSpPr>
            <a:spLocks noGrp="1"/>
          </p:cNvSpPr>
          <p:nvPr>
            <p:ph type="sldNum" sz="quarter" idx="12"/>
          </p:nvPr>
        </p:nvSpPr>
        <p:spPr>
          <a:xfrm>
            <a:off x="11463454" y="6425311"/>
            <a:ext cx="608100" cy="365125"/>
          </a:xfrm>
        </p:spPr>
        <p:txBody>
          <a:bodyPr anchor="ctr">
            <a:normAutofit/>
          </a:bodyPr>
          <a:lstStyle/>
          <a:p>
            <a:pPr>
              <a:spcAft>
                <a:spcPts val="600"/>
              </a:spcAft>
            </a:pPr>
            <a:fld id="{EDC88F56-F83B-42E3-863E-098C0746C050}" type="slidenum">
              <a:rPr lang="en-US" smtClean="0"/>
              <a:pPr>
                <a:spcAft>
                  <a:spcPts val="600"/>
                </a:spcAft>
              </a:pPr>
              <a:t>6</a:t>
            </a:fld>
            <a:endParaRPr lang="en-US"/>
          </a:p>
        </p:txBody>
      </p:sp>
      <p:sp>
        <p:nvSpPr>
          <p:cNvPr id="11" name="TextBox 10">
            <a:extLst>
              <a:ext uri="{FF2B5EF4-FFF2-40B4-BE49-F238E27FC236}">
                <a16:creationId xmlns:a16="http://schemas.microsoft.com/office/drawing/2014/main" id="{234E5A6F-5BC3-F6B1-084C-72456FB7371E}"/>
              </a:ext>
            </a:extLst>
          </p:cNvPr>
          <p:cNvSpPr txBox="1"/>
          <p:nvPr/>
        </p:nvSpPr>
        <p:spPr>
          <a:xfrm>
            <a:off x="9149574" y="6093424"/>
            <a:ext cx="1561171" cy="400110"/>
          </a:xfrm>
          <a:prstGeom prst="rect">
            <a:avLst/>
          </a:prstGeom>
          <a:noFill/>
        </p:spPr>
        <p:txBody>
          <a:bodyPr wrap="square">
            <a:spAutoFit/>
          </a:bodyPr>
          <a:lstStyle/>
          <a:p>
            <a:r>
              <a:rPr lang="en-US" sz="2000" dirty="0">
                <a:hlinkClick r:id="rId6"/>
              </a:rPr>
              <a:t>TOC Map</a:t>
            </a:r>
            <a:endParaRPr lang="en-US" sz="2000" dirty="0"/>
          </a:p>
        </p:txBody>
      </p:sp>
      <p:sp>
        <p:nvSpPr>
          <p:cNvPr id="12" name="Explosion: 14 Points 11">
            <a:extLst>
              <a:ext uri="{FF2B5EF4-FFF2-40B4-BE49-F238E27FC236}">
                <a16:creationId xmlns:a16="http://schemas.microsoft.com/office/drawing/2014/main" id="{28A630D5-CC1E-4AE3-1EF1-3C87F16E947E}"/>
              </a:ext>
            </a:extLst>
          </p:cNvPr>
          <p:cNvSpPr/>
          <p:nvPr/>
        </p:nvSpPr>
        <p:spPr>
          <a:xfrm>
            <a:off x="5371171" y="4479073"/>
            <a:ext cx="1784194" cy="1161585"/>
          </a:xfrm>
          <a:prstGeom prst="irregularSeal2">
            <a:avLst/>
          </a:prstGeom>
          <a:solidFill>
            <a:srgbClr val="F7F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cs typeface="Arial"/>
              </a:rPr>
              <a:t>NEW</a:t>
            </a:r>
          </a:p>
        </p:txBody>
      </p:sp>
    </p:spTree>
    <p:extLst>
      <p:ext uri="{BB962C8B-B14F-4D97-AF65-F5344CB8AC3E}">
        <p14:creationId xmlns:p14="http://schemas.microsoft.com/office/powerpoint/2010/main" val="611104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A3BDC1-6769-724E-834D-E72436AE1734}"/>
              </a:ext>
            </a:extLst>
          </p:cNvPr>
          <p:cNvSpPr>
            <a:spLocks noGrp="1"/>
          </p:cNvSpPr>
          <p:nvPr>
            <p:ph type="ctrTitle"/>
          </p:nvPr>
        </p:nvSpPr>
        <p:spPr>
          <a:xfrm>
            <a:off x="774669" y="542072"/>
            <a:ext cx="10120393" cy="2353529"/>
          </a:xfrm>
        </p:spPr>
        <p:txBody>
          <a:bodyPr/>
          <a:lstStyle/>
          <a:p>
            <a:pPr algn="ctr"/>
            <a:r>
              <a:rPr lang="en-US" dirty="0"/>
              <a:t>Federal Role</a:t>
            </a:r>
            <a:endParaRPr lang="en-US"/>
          </a:p>
        </p:txBody>
      </p:sp>
      <p:sp>
        <p:nvSpPr>
          <p:cNvPr id="5" name="Subtitle 4">
            <a:extLst>
              <a:ext uri="{FF2B5EF4-FFF2-40B4-BE49-F238E27FC236}">
                <a16:creationId xmlns:a16="http://schemas.microsoft.com/office/drawing/2014/main" id="{4D01DFF1-59D7-D44C-B6B9-912B0B58EDD8}"/>
              </a:ext>
            </a:extLst>
          </p:cNvPr>
          <p:cNvSpPr>
            <a:spLocks noGrp="1"/>
          </p:cNvSpPr>
          <p:nvPr>
            <p:ph type="subTitle" idx="1"/>
          </p:nvPr>
        </p:nvSpPr>
        <p:spPr>
          <a:xfrm>
            <a:off x="4363878" y="3064729"/>
            <a:ext cx="3735093" cy="2402237"/>
          </a:xfrm>
        </p:spPr>
        <p:txBody>
          <a:bodyPr vert="horz" lIns="91440" tIns="45720" rIns="91440" bIns="45720" rtlCol="0" anchor="t">
            <a:normAutofit/>
          </a:bodyPr>
          <a:lstStyle/>
          <a:p>
            <a:pPr marL="342900" indent="-342900">
              <a:buChar char="•"/>
            </a:pPr>
            <a:r>
              <a:rPr lang="en-US" dirty="0">
                <a:cs typeface="Arial"/>
              </a:rPr>
              <a:t>Funding Process</a:t>
            </a:r>
          </a:p>
          <a:p>
            <a:pPr marL="342900" indent="-342900">
              <a:buClr>
                <a:srgbClr val="31489F"/>
              </a:buClr>
              <a:buChar char="•"/>
            </a:pPr>
            <a:r>
              <a:rPr lang="en-US" dirty="0">
                <a:cs typeface="Arial"/>
              </a:rPr>
              <a:t>Funding Administration</a:t>
            </a:r>
          </a:p>
          <a:p>
            <a:pPr marL="342900" indent="-342900">
              <a:buClr>
                <a:srgbClr val="31489F"/>
              </a:buClr>
              <a:buChar char="•"/>
            </a:pPr>
            <a:r>
              <a:rPr lang="en-US" dirty="0">
                <a:cs typeface="Arial"/>
              </a:rPr>
              <a:t>Federal Requirements</a:t>
            </a:r>
          </a:p>
        </p:txBody>
      </p:sp>
      <p:pic>
        <p:nvPicPr>
          <p:cNvPr id="2" name="Content Placeholder 1" descr="The Federal Highway Administration logo is in the bottom right corner.">
            <a:extLst>
              <a:ext uri="{FF2B5EF4-FFF2-40B4-BE49-F238E27FC236}">
                <a16:creationId xmlns:a16="http://schemas.microsoft.com/office/drawing/2014/main" id="{03824740-A337-A3D5-80A3-B8E3E7B7C81B}"/>
              </a:ext>
            </a:extLst>
          </p:cNvPr>
          <p:cNvPicPr>
            <a:picLocks noGrp="1" noChangeAspect="1"/>
          </p:cNvPicPr>
          <p:nvPr>
            <p:ph sz="quarter" idx="13"/>
          </p:nvPr>
        </p:nvPicPr>
        <p:blipFill>
          <a:blip r:embed="rId3"/>
          <a:stretch>
            <a:fillRect/>
          </a:stretch>
        </p:blipFill>
        <p:spPr>
          <a:xfrm>
            <a:off x="8527474" y="5163301"/>
            <a:ext cx="3409950" cy="1343025"/>
          </a:xfrm>
        </p:spPr>
      </p:pic>
    </p:spTree>
    <p:extLst>
      <p:ext uri="{BB962C8B-B14F-4D97-AF65-F5344CB8AC3E}">
        <p14:creationId xmlns:p14="http://schemas.microsoft.com/office/powerpoint/2010/main" val="593724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he logo for Caltrans is shown in the bottom right corner. The MTC logo is seen in the lower left corner.&#10;">
            <a:extLst>
              <a:ext uri="{FF2B5EF4-FFF2-40B4-BE49-F238E27FC236}">
                <a16:creationId xmlns:a16="http://schemas.microsoft.com/office/drawing/2014/main" id="{EA96601E-92E2-99A8-56D5-C5CB342499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2073" y="4558519"/>
            <a:ext cx="2299481" cy="22994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9B5211-25E0-7FD5-01CE-F1109ABFD4C2}"/>
              </a:ext>
            </a:extLst>
          </p:cNvPr>
          <p:cNvSpPr>
            <a:spLocks noGrp="1"/>
          </p:cNvSpPr>
          <p:nvPr>
            <p:ph type="title"/>
          </p:nvPr>
        </p:nvSpPr>
        <p:spPr>
          <a:xfrm>
            <a:off x="569976" y="357868"/>
            <a:ext cx="11049000" cy="1325563"/>
          </a:xfrm>
        </p:spPr>
        <p:txBody>
          <a:bodyPr/>
          <a:lstStyle/>
          <a:p>
            <a:r>
              <a:rPr lang="en-US" dirty="0"/>
              <a:t>Federal Funding Process</a:t>
            </a:r>
          </a:p>
        </p:txBody>
      </p:sp>
      <p:sp>
        <p:nvSpPr>
          <p:cNvPr id="3" name="Content Placeholder 2">
            <a:extLst>
              <a:ext uri="{FF2B5EF4-FFF2-40B4-BE49-F238E27FC236}">
                <a16:creationId xmlns:a16="http://schemas.microsoft.com/office/drawing/2014/main" id="{23E0D4AD-951B-7B7A-0F86-4EC9C4A43251}"/>
              </a:ext>
            </a:extLst>
          </p:cNvPr>
          <p:cNvSpPr>
            <a:spLocks noGrp="1"/>
          </p:cNvSpPr>
          <p:nvPr>
            <p:ph idx="1"/>
          </p:nvPr>
        </p:nvSpPr>
        <p:spPr>
          <a:xfrm>
            <a:off x="569976" y="1607425"/>
            <a:ext cx="11049000" cy="4338978"/>
          </a:xfrm>
        </p:spPr>
        <p:txBody>
          <a:bodyPr vert="horz" lIns="91440" tIns="45720" rIns="91440" bIns="45720" rtlCol="0" anchor="t">
            <a:normAutofit/>
          </a:bodyPr>
          <a:lstStyle/>
          <a:p>
            <a:r>
              <a:rPr lang="en-US" dirty="0"/>
              <a:t>Surface Transportation Block Grant (STBG) funds:</a:t>
            </a:r>
          </a:p>
          <a:p>
            <a:endParaRPr lang="en-US" dirty="0"/>
          </a:p>
          <a:p>
            <a:endParaRPr lang="en-US" dirty="0"/>
          </a:p>
          <a:p>
            <a:endParaRPr lang="en-US" dirty="0">
              <a:sym typeface="Wingdings" panose="05000000000000000000" pitchFamily="2" charset="2"/>
            </a:endParaRPr>
          </a:p>
          <a:p>
            <a:r>
              <a:rPr lang="en-US" dirty="0">
                <a:sym typeface="Wingdings" panose="05000000000000000000" pitchFamily="2" charset="2"/>
              </a:rPr>
              <a:t>MTC programs funds through the </a:t>
            </a:r>
            <a:r>
              <a:rPr lang="en-US" dirty="0">
                <a:solidFill>
                  <a:schemeClr val="accent1"/>
                </a:solidFill>
                <a:sym typeface="Wingdings" panose="05000000000000000000" pitchFamily="2" charset="2"/>
                <a:hlinkClick r:id="rId4">
                  <a:extLst>
                    <a:ext uri="{A12FA001-AC4F-418D-AE19-62706E023703}">
                      <ahyp:hlinkClr xmlns:ahyp="http://schemas.microsoft.com/office/drawing/2018/hyperlinkcolor" val="tx"/>
                    </a:ext>
                  </a:extLst>
                </a:hlinkClick>
              </a:rPr>
              <a:t>One Bay Area Grant</a:t>
            </a:r>
            <a:r>
              <a:rPr lang="en-US" dirty="0">
                <a:solidFill>
                  <a:schemeClr val="accent1"/>
                </a:solidFill>
                <a:sym typeface="Wingdings" panose="05000000000000000000" pitchFamily="2" charset="2"/>
              </a:rPr>
              <a:t> </a:t>
            </a:r>
            <a:r>
              <a:rPr lang="en-US" dirty="0">
                <a:sym typeface="Wingdings" panose="05000000000000000000" pitchFamily="2" charset="2"/>
              </a:rPr>
              <a:t>Program</a:t>
            </a:r>
            <a:endParaRPr lang="en-US" dirty="0">
              <a:solidFill>
                <a:schemeClr val="accent1"/>
              </a:solidFill>
              <a:cs typeface="Arial"/>
            </a:endParaRPr>
          </a:p>
        </p:txBody>
      </p:sp>
      <p:sp>
        <p:nvSpPr>
          <p:cNvPr id="4" name="Slide Number Placeholder 3">
            <a:extLst>
              <a:ext uri="{FF2B5EF4-FFF2-40B4-BE49-F238E27FC236}">
                <a16:creationId xmlns:a16="http://schemas.microsoft.com/office/drawing/2014/main" id="{C5B1EA3E-0F54-2115-D6F5-11DA86A8CA2B}"/>
              </a:ext>
            </a:extLst>
          </p:cNvPr>
          <p:cNvSpPr>
            <a:spLocks noGrp="1"/>
          </p:cNvSpPr>
          <p:nvPr>
            <p:ph type="sldNum" sz="quarter" idx="12"/>
          </p:nvPr>
        </p:nvSpPr>
        <p:spPr/>
        <p:txBody>
          <a:bodyPr/>
          <a:lstStyle/>
          <a:p>
            <a:fld id="{EDC88F56-F83B-42E3-863E-098C0746C050}" type="slidenum">
              <a:rPr lang="en-US" smtClean="0"/>
              <a:t>8</a:t>
            </a:fld>
            <a:endParaRPr lang="en-US" dirty="0"/>
          </a:p>
        </p:txBody>
      </p:sp>
      <p:graphicFrame>
        <p:nvGraphicFramePr>
          <p:cNvPr id="6" name="Content Placeholder 10" descr="There is a graphic showing the linear flow of Surface Transportation Block Grant funds. The graphic reads as follows: Federal Highway Administration, Caltrans, MTC.">
            <a:extLst>
              <a:ext uri="{FF2B5EF4-FFF2-40B4-BE49-F238E27FC236}">
                <a16:creationId xmlns:a16="http://schemas.microsoft.com/office/drawing/2014/main" id="{609E87BE-641E-0841-A734-E05690FE464F}"/>
              </a:ext>
            </a:extLst>
          </p:cNvPr>
          <p:cNvGraphicFramePr>
            <a:graphicFrameLocks/>
          </p:cNvGraphicFramePr>
          <p:nvPr>
            <p:extLst>
              <p:ext uri="{D42A27DB-BD31-4B8C-83A1-F6EECF244321}">
                <p14:modId xmlns:p14="http://schemas.microsoft.com/office/powerpoint/2010/main" val="4181036841"/>
              </p:ext>
            </p:extLst>
          </p:nvPr>
        </p:nvGraphicFramePr>
        <p:xfrm>
          <a:off x="1774428" y="720561"/>
          <a:ext cx="6336513" cy="41050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7" name="TextBox 46">
            <a:extLst>
              <a:ext uri="{FF2B5EF4-FFF2-40B4-BE49-F238E27FC236}">
                <a16:creationId xmlns:a16="http://schemas.microsoft.com/office/drawing/2014/main" id="{19C38919-3AE2-72C4-956F-2455547E616E}"/>
              </a:ext>
            </a:extLst>
          </p:cNvPr>
          <p:cNvSpPr txBox="1"/>
          <p:nvPr/>
        </p:nvSpPr>
        <p:spPr>
          <a:xfrm>
            <a:off x="1344723" y="6008641"/>
            <a:ext cx="54356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STBG is Federal Assistance Listing: 20.205</a:t>
            </a:r>
            <a:endParaRPr lang="en-US" dirty="0"/>
          </a:p>
        </p:txBody>
      </p:sp>
      <p:graphicFrame>
        <p:nvGraphicFramePr>
          <p:cNvPr id="123" name="Content Placeholder 10">
            <a:extLst>
              <a:ext uri="{FF2B5EF4-FFF2-40B4-BE49-F238E27FC236}">
                <a16:creationId xmlns:a16="http://schemas.microsoft.com/office/drawing/2014/main" id="{03989813-9830-74EC-CC39-1FD4B5B4AFD2}"/>
              </a:ext>
            </a:extLst>
          </p:cNvPr>
          <p:cNvGraphicFramePr>
            <a:graphicFrameLocks/>
          </p:cNvGraphicFramePr>
          <p:nvPr>
            <p:extLst>
              <p:ext uri="{D42A27DB-BD31-4B8C-83A1-F6EECF244321}">
                <p14:modId xmlns:p14="http://schemas.microsoft.com/office/powerpoint/2010/main" val="3393860931"/>
              </p:ext>
            </p:extLst>
          </p:nvPr>
        </p:nvGraphicFramePr>
        <p:xfrm>
          <a:off x="1774428" y="2279074"/>
          <a:ext cx="7715936" cy="494502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4084958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DB4CB-C355-B239-60AC-3E096EA22C9C}"/>
              </a:ext>
            </a:extLst>
          </p:cNvPr>
          <p:cNvSpPr>
            <a:spLocks noGrp="1"/>
          </p:cNvSpPr>
          <p:nvPr>
            <p:ph type="title"/>
          </p:nvPr>
        </p:nvSpPr>
        <p:spPr/>
        <p:txBody>
          <a:bodyPr/>
          <a:lstStyle/>
          <a:p>
            <a:r>
              <a:rPr lang="en-US" dirty="0"/>
              <a:t>Federal Funding Administration</a:t>
            </a:r>
          </a:p>
        </p:txBody>
      </p:sp>
      <p:sp>
        <p:nvSpPr>
          <p:cNvPr id="3" name="Slide Number Placeholder 2">
            <a:extLst>
              <a:ext uri="{FF2B5EF4-FFF2-40B4-BE49-F238E27FC236}">
                <a16:creationId xmlns:a16="http://schemas.microsoft.com/office/drawing/2014/main" id="{4D9CC077-7A8E-C076-4068-5A7905738B7B}"/>
              </a:ext>
            </a:extLst>
          </p:cNvPr>
          <p:cNvSpPr>
            <a:spLocks noGrp="1"/>
          </p:cNvSpPr>
          <p:nvPr>
            <p:ph type="sldNum" sz="quarter" idx="12"/>
          </p:nvPr>
        </p:nvSpPr>
        <p:spPr/>
        <p:txBody>
          <a:bodyPr/>
          <a:lstStyle/>
          <a:p>
            <a:fld id="{EDC88F56-F83B-42E3-863E-098C0746C050}" type="slidenum">
              <a:rPr lang="en-US" smtClean="0"/>
              <a:pPr/>
              <a:t>9</a:t>
            </a:fld>
            <a:endParaRPr lang="en-US" dirty="0"/>
          </a:p>
        </p:txBody>
      </p:sp>
      <p:sp>
        <p:nvSpPr>
          <p:cNvPr id="10" name="Text Placeholder 2">
            <a:extLst>
              <a:ext uri="{FF2B5EF4-FFF2-40B4-BE49-F238E27FC236}">
                <a16:creationId xmlns:a16="http://schemas.microsoft.com/office/drawing/2014/main" id="{307D604A-04D3-2D03-0319-400C4766D376}"/>
              </a:ext>
            </a:extLst>
          </p:cNvPr>
          <p:cNvSpPr txBox="1">
            <a:spLocks/>
          </p:cNvSpPr>
          <p:nvPr/>
        </p:nvSpPr>
        <p:spPr>
          <a:xfrm>
            <a:off x="571500" y="1874078"/>
            <a:ext cx="9638011" cy="4351338"/>
          </a:xfrm>
          <a:prstGeom prst="rect">
            <a:avLst/>
          </a:prstGeom>
        </p:spPr>
        <p:txBody>
          <a:bodyPr lIns="91440" tIns="45720" rIns="91440" bIns="45720" anchor="t">
            <a:normAutofit lnSpcReduction="10000"/>
          </a:bodyPr>
          <a:lstStyle>
            <a:lvl1pPr marL="228600" indent="-22860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ClrTx/>
              <a:buSzPct val="9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Tx/>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Tx/>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Caltrans </a:t>
            </a:r>
            <a:r>
              <a:rPr lang="en-US" u="sng" dirty="0">
                <a:solidFill>
                  <a:schemeClr val="accent1"/>
                </a:solidFill>
                <a:hlinkClick r:id="rId3">
                  <a:extLst>
                    <a:ext uri="{A12FA001-AC4F-418D-AE19-62706E023703}">
                      <ahyp:hlinkClr xmlns:ahyp="http://schemas.microsoft.com/office/drawing/2018/hyperlinkcolor" val="tx"/>
                    </a:ext>
                  </a:extLst>
                </a:hlinkClick>
              </a:rPr>
              <a:t>Division of Local Assistance</a:t>
            </a:r>
            <a:r>
              <a:rPr lang="en-US" u="sng" dirty="0">
                <a:solidFill>
                  <a:schemeClr val="accent1"/>
                </a:solidFill>
              </a:rPr>
              <a:t> </a:t>
            </a:r>
            <a:r>
              <a:rPr lang="en-US" dirty="0"/>
              <a:t>provides oversight of STBG on behalf of FHWA</a:t>
            </a:r>
            <a:r>
              <a:rPr lang="en-US" sz="3200" dirty="0"/>
              <a:t>  </a:t>
            </a:r>
            <a:endParaRPr lang="en-US" sz="3200" dirty="0">
              <a:solidFill>
                <a:srgbClr val="4E67C8"/>
              </a:solidFill>
              <a:cs typeface="Arial"/>
            </a:endParaRPr>
          </a:p>
          <a:p>
            <a:pPr lvl="1"/>
            <a:r>
              <a:rPr lang="en-US" dirty="0"/>
              <a:t>Find your Caltrans liaison: </a:t>
            </a:r>
            <a:r>
              <a:rPr lang="en-US" dirty="0">
                <a:solidFill>
                  <a:schemeClr val="accent1"/>
                </a:solidFill>
                <a:hlinkClick r:id="rId4">
                  <a:extLst>
                    <a:ext uri="{A12FA001-AC4F-418D-AE19-62706E023703}">
                      <ahyp:hlinkClr xmlns:ahyp="http://schemas.microsoft.com/office/drawing/2018/hyperlinkcolor" val="tx"/>
                    </a:ext>
                  </a:extLst>
                </a:hlinkClick>
              </a:rPr>
              <a:t>District 4</a:t>
            </a:r>
            <a:r>
              <a:rPr lang="en-US" dirty="0">
                <a:solidFill>
                  <a:schemeClr val="accent1"/>
                </a:solidFill>
              </a:rPr>
              <a:t>  </a:t>
            </a:r>
          </a:p>
          <a:p>
            <a:pPr lvl="1"/>
            <a:r>
              <a:rPr lang="en-US" dirty="0"/>
              <a:t>Find</a:t>
            </a:r>
            <a:r>
              <a:rPr lang="en-US" dirty="0">
                <a:cs typeface="Arial"/>
              </a:rPr>
              <a:t> your Local agency </a:t>
            </a:r>
            <a:r>
              <a:rPr lang="en-US" dirty="0">
                <a:solidFill>
                  <a:schemeClr val="accent1"/>
                </a:solidFill>
                <a:cs typeface="Arial"/>
                <a:hlinkClick r:id="rId5">
                  <a:extLst>
                    <a:ext uri="{A12FA001-AC4F-418D-AE19-62706E023703}">
                      <ahyp:hlinkClr xmlns:ahyp="http://schemas.microsoft.com/office/drawing/2018/hyperlinkcolor" val="tx"/>
                    </a:ext>
                  </a:extLst>
                </a:hlinkClick>
              </a:rPr>
              <a:t>Single Point of Contact</a:t>
            </a:r>
            <a:r>
              <a:rPr lang="en-US" dirty="0">
                <a:solidFill>
                  <a:schemeClr val="accent1"/>
                </a:solidFill>
                <a:cs typeface="Arial"/>
              </a:rPr>
              <a:t> </a:t>
            </a:r>
            <a:r>
              <a:rPr lang="en-US" dirty="0">
                <a:cs typeface="Arial"/>
              </a:rPr>
              <a:t>(SPOC):</a:t>
            </a:r>
          </a:p>
          <a:p>
            <a:pPr lvl="1"/>
            <a:r>
              <a:rPr lang="en-US" dirty="0">
                <a:cs typeface="Arial"/>
              </a:rPr>
              <a:t>Contact your County Transportation Agency (CTA)</a:t>
            </a:r>
          </a:p>
          <a:p>
            <a:pPr marL="457200" lvl="1" indent="0">
              <a:buNone/>
            </a:pPr>
            <a:endParaRPr lang="en-US" dirty="0">
              <a:cs typeface="Arial"/>
            </a:endParaRPr>
          </a:p>
          <a:p>
            <a:r>
              <a:rPr lang="en-US" dirty="0">
                <a:solidFill>
                  <a:schemeClr val="accent1"/>
                </a:solidFill>
                <a:cs typeface="Arial"/>
                <a:hlinkClick r:id="rId6">
                  <a:extLst>
                    <a:ext uri="{A12FA001-AC4F-418D-AE19-62706E023703}">
                      <ahyp:hlinkClr xmlns:ahyp="http://schemas.microsoft.com/office/drawing/2018/hyperlinkcolor" val="tx"/>
                    </a:ext>
                  </a:extLst>
                </a:hlinkClick>
              </a:rPr>
              <a:t>Local Assistance Procedures Manual</a:t>
            </a:r>
            <a:r>
              <a:rPr lang="en-US" dirty="0">
                <a:solidFill>
                  <a:schemeClr val="accent1"/>
                </a:solidFill>
                <a:cs typeface="Arial"/>
              </a:rPr>
              <a:t> </a:t>
            </a:r>
            <a:r>
              <a:rPr lang="en-US" dirty="0">
                <a:cs typeface="Arial"/>
              </a:rPr>
              <a:t>(LAPM)</a:t>
            </a:r>
            <a:endParaRPr lang="en-US" dirty="0"/>
          </a:p>
          <a:p>
            <a:pPr marL="0" indent="0">
              <a:buClr>
                <a:srgbClr val="31489F"/>
              </a:buClr>
              <a:buNone/>
            </a:pPr>
            <a:endParaRPr lang="en-US" sz="2400" dirty="0">
              <a:cs typeface="Arial"/>
            </a:endParaRPr>
          </a:p>
          <a:p>
            <a:pPr>
              <a:buClr>
                <a:srgbClr val="31489F"/>
              </a:buClr>
            </a:pPr>
            <a:r>
              <a:rPr lang="en-US" sz="2400" dirty="0"/>
              <a:t>No match needed: MTC leverages toll credits to comply with federal matching requirements</a:t>
            </a:r>
            <a:endParaRPr lang="en-US" sz="2400" dirty="0">
              <a:cs typeface="Arial"/>
            </a:endParaRPr>
          </a:p>
        </p:txBody>
      </p:sp>
      <p:pic>
        <p:nvPicPr>
          <p:cNvPr id="5" name="Picture 4" descr="There is a screenshot from the linked MTC website directing agencies to find their Single Point of Contact. The screenshot is captioned “in the left hand column, under ‘related documents.’” The file labeled “SPOC Certification Status Listing” is highlighted">
            <a:extLst>
              <a:ext uri="{FF2B5EF4-FFF2-40B4-BE49-F238E27FC236}">
                <a16:creationId xmlns:a16="http://schemas.microsoft.com/office/drawing/2014/main" id="{CACCF41E-5346-37E2-73FD-8EE7C4A8BA6A}"/>
              </a:ext>
            </a:extLst>
          </p:cNvPr>
          <p:cNvPicPr>
            <a:picLocks noChangeAspect="1"/>
          </p:cNvPicPr>
          <p:nvPr/>
        </p:nvPicPr>
        <p:blipFill rotWithShape="1">
          <a:blip r:embed="rId7"/>
          <a:srcRect l="7561" t="68" r="3311" b="5590"/>
          <a:stretch/>
        </p:blipFill>
        <p:spPr>
          <a:xfrm>
            <a:off x="8990565" y="3294478"/>
            <a:ext cx="2444958" cy="1576370"/>
          </a:xfrm>
          <a:prstGeom prst="rect">
            <a:avLst/>
          </a:prstGeom>
        </p:spPr>
      </p:pic>
      <p:sp>
        <p:nvSpPr>
          <p:cNvPr id="8" name="Callout: Bent Line 7">
            <a:extLst>
              <a:ext uri="{FF2B5EF4-FFF2-40B4-BE49-F238E27FC236}">
                <a16:creationId xmlns:a16="http://schemas.microsoft.com/office/drawing/2014/main" id="{E0C2F05C-E58A-CA53-E2D2-4A6C2AFD56E6}"/>
              </a:ext>
            </a:extLst>
          </p:cNvPr>
          <p:cNvSpPr/>
          <p:nvPr/>
        </p:nvSpPr>
        <p:spPr>
          <a:xfrm>
            <a:off x="8989903" y="2580057"/>
            <a:ext cx="2446693" cy="715346"/>
          </a:xfrm>
          <a:prstGeom prst="borderCallout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cs typeface="Arial"/>
              </a:rPr>
              <a:t>In the left hand column, under "Related Documents"</a:t>
            </a:r>
          </a:p>
        </p:txBody>
      </p:sp>
    </p:spTree>
    <p:extLst>
      <p:ext uri="{BB962C8B-B14F-4D97-AF65-F5344CB8AC3E}">
        <p14:creationId xmlns:p14="http://schemas.microsoft.com/office/powerpoint/2010/main" val="1014968867"/>
      </p:ext>
    </p:extLst>
  </p:cSld>
  <p:clrMapOvr>
    <a:masterClrMapping/>
  </p:clrMapOvr>
</p:sld>
</file>

<file path=ppt/theme/theme1.xml><?xml version="1.0" encoding="utf-8"?>
<a:theme xmlns:a="http://schemas.openxmlformats.org/drawingml/2006/main" name="Office Theme">
  <a:themeElements>
    <a:clrScheme name="MTC 2022">
      <a:dk1>
        <a:srgbClr val="000000"/>
      </a:dk1>
      <a:lt1>
        <a:srgbClr val="FFFFFF"/>
      </a:lt1>
      <a:dk2>
        <a:srgbClr val="212745"/>
      </a:dk2>
      <a:lt2>
        <a:srgbClr val="B4DCFA"/>
      </a:lt2>
      <a:accent1>
        <a:srgbClr val="4E67C8"/>
      </a:accent1>
      <a:accent2>
        <a:srgbClr val="5ECCF3"/>
      </a:accent2>
      <a:accent3>
        <a:srgbClr val="72D76D"/>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TC_Accessible-Generic_1-2022.potx" id="{7AB34F6B-3173-654D-936A-F6E1A92D38A5}" vid="{E41E9F83-A36C-D347-9A5C-FA966D38A3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C230451C592247954B4095A9DC8935" ma:contentTypeVersion="14" ma:contentTypeDescription="Create a new document." ma:contentTypeScope="" ma:versionID="695325ee28d1bf5ea011102bddc26b4d">
  <xsd:schema xmlns:xsd="http://www.w3.org/2001/XMLSchema" xmlns:xs="http://www.w3.org/2001/XMLSchema" xmlns:p="http://schemas.microsoft.com/office/2006/metadata/properties" xmlns:ns2="ae270e17-9132-458a-8fa8-db5e58999a46" xmlns:ns3="697ef417-3637-47dc-ac00-6dc50240ea7b" targetNamespace="http://schemas.microsoft.com/office/2006/metadata/properties" ma:root="true" ma:fieldsID="bd4e42df30c98e763fc208795dbe6659" ns2:_="" ns3:_="">
    <xsd:import namespace="ae270e17-9132-458a-8fa8-db5e58999a46"/>
    <xsd:import namespace="697ef417-3637-47dc-ac00-6dc50240ea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RelevantAgency" minOccurs="0"/>
                <xsd:element ref="ns2:Dimensions" minOccurs="0"/>
                <xsd:element ref="ns2:MediaServiceDateTaken" minOccurs="0"/>
                <xsd:element ref="ns2:MediaLengthInSeconds"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270e17-9132-458a-8fa8-db5e58999a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RelevantAgency" ma:index="12" nillable="true" ma:displayName="Relevant Agency/Unit" ma:format="Dropdown" ma:internalName="RelevantAgency">
      <xsd:complexType>
        <xsd:complexContent>
          <xsd:extension base="dms:MultiChoiceFillIn">
            <xsd:sequence>
              <xsd:element name="Value" maxOccurs="unbounded" minOccurs="0" nillable="true">
                <xsd:simpleType>
                  <xsd:union memberTypes="dms:Text">
                    <xsd:simpleType>
                      <xsd:restriction base="dms:Choice">
                        <xsd:enumeration value="375 Beale"/>
                        <xsd:enumeration value="ABAG"/>
                        <xsd:enumeration value="BAAQMD"/>
                        <xsd:enumeration value="BAHA"/>
                        <xsd:enumeration value="BAIFA"/>
                        <xsd:enumeration value="BARC"/>
                        <xsd:enumeration value="BART"/>
                        <xsd:enumeration value="BATA"/>
                        <xsd:enumeration value="Bay Area Metro"/>
                        <xsd:enumeration value="BCDC"/>
                        <xsd:enumeration value="Caltrans"/>
                        <xsd:enumeration value="Clipper"/>
                        <xsd:enumeration value="FSP"/>
                        <xsd:enumeration value="JPC"/>
                        <xsd:enumeration value="MTC"/>
                        <xsd:enumeration value="PBA 2040"/>
                        <xsd:enumeration value="PBA 2050"/>
                        <xsd:enumeration value="Project Specific"/>
                        <xsd:enumeration value="RAFC"/>
                        <xsd:enumeration value="SAFE"/>
                        <xsd:enumeration value="SCAG"/>
                        <xsd:enumeration value="TBPOC"/>
                      </xsd:restriction>
                    </xsd:simpleType>
                  </xsd:union>
                </xsd:simpleType>
              </xsd:element>
            </xsd:sequence>
          </xsd:extension>
        </xsd:complexContent>
      </xsd:complexType>
    </xsd:element>
    <xsd:element name="Dimensions" ma:index="13" nillable="true" ma:displayName="Dimensions" ma:format="Dropdown" ma:internalName="Dimensions">
      <xsd:simpleType>
        <xsd:restriction base="dms:Choice">
          <xsd:enumeration value="16x9 (Widescreen)"/>
          <xsd:enumeration value="4x3 (Traditional)"/>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7ef417-3637-47dc-ac00-6dc50240ea7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levantAgency xmlns="ae270e17-9132-458a-8fa8-db5e58999a46">
      <Value>MTC</Value>
    </RelevantAgency>
    <Dimensions xmlns="ae270e17-9132-458a-8fa8-db5e58999a46">16x9 (Widescreen)</Dimensions>
  </documentManagement>
</p:properties>
</file>

<file path=customXml/itemProps1.xml><?xml version="1.0" encoding="utf-8"?>
<ds:datastoreItem xmlns:ds="http://schemas.openxmlformats.org/officeDocument/2006/customXml" ds:itemID="{9E69B4E5-6EB6-48ED-9407-B699EA25BFF3}">
  <ds:schemaRefs>
    <ds:schemaRef ds:uri="http://schemas.microsoft.com/sharepoint/v3/contenttype/forms"/>
  </ds:schemaRefs>
</ds:datastoreItem>
</file>

<file path=customXml/itemProps2.xml><?xml version="1.0" encoding="utf-8"?>
<ds:datastoreItem xmlns:ds="http://schemas.openxmlformats.org/officeDocument/2006/customXml" ds:itemID="{A45E9D45-07DF-444E-B29E-B9D7B49019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270e17-9132-458a-8fa8-db5e58999a46"/>
    <ds:schemaRef ds:uri="697ef417-3637-47dc-ac00-6dc50240ea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018E81-0686-46F5-AAD5-3B6244DE5255}">
  <ds:schemaRefs>
    <ds:schemaRef ds:uri="ae270e17-9132-458a-8fa8-db5e58999a46"/>
    <ds:schemaRef ds:uri="http://schemas.openxmlformats.org/package/2006/metadata/core-properties"/>
    <ds:schemaRef ds:uri="http://schemas.microsoft.com/office/2006/metadata/properties"/>
    <ds:schemaRef ds:uri="http://www.w3.org/XML/1998/namespace"/>
    <ds:schemaRef ds:uri="http://purl.org/dc/terms/"/>
    <ds:schemaRef ds:uri="http://schemas.microsoft.com/office/2006/documentManagement/types"/>
    <ds:schemaRef ds:uri="http://purl.org/dc/dcmitype/"/>
    <ds:schemaRef ds:uri="http://schemas.microsoft.com/office/infopath/2007/PartnerControls"/>
    <ds:schemaRef ds:uri="697ef417-3637-47dc-ac00-6dc50240ea7b"/>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MTC_Accessible-Generic_1-2022</Template>
  <TotalTime>3451</TotalTime>
  <Words>3883</Words>
  <Application>Microsoft Office PowerPoint</Application>
  <PresentationFormat>Widescreen</PresentationFormat>
  <Paragraphs>295</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Priority Development Area (PDA) Program Orientation</vt:lpstr>
      <vt:lpstr>Agenda</vt:lpstr>
      <vt:lpstr>Program Overview</vt:lpstr>
      <vt:lpstr>PDA Program: Background</vt:lpstr>
      <vt:lpstr>Getting Started (after project approval)</vt:lpstr>
      <vt:lpstr>PDA Program Requirements</vt:lpstr>
      <vt:lpstr>Federal Role</vt:lpstr>
      <vt:lpstr>Federal Funding Process</vt:lpstr>
      <vt:lpstr>Federal Funding Administration</vt:lpstr>
      <vt:lpstr>Federal Requirements</vt:lpstr>
      <vt:lpstr>Invoicing &amp; Close-Out</vt:lpstr>
      <vt:lpstr>Invoicing</vt:lpstr>
      <vt:lpstr>Project Changes and Closeout </vt:lpstr>
      <vt:lpstr>Consolidated Listing of Resources</vt:lpstr>
      <vt:lpstr>Questions?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PDA Program Orientation</dc:title>
  <dc:subject/>
  <dc:creator>Manuel Avalos</dc:creator>
  <cp:keywords/>
  <dc:description/>
  <cp:lastModifiedBy>Manuel Avalos</cp:lastModifiedBy>
  <cp:revision>1473</cp:revision>
  <dcterms:created xsi:type="dcterms:W3CDTF">2023-11-29T19:54:56Z</dcterms:created>
  <dcterms:modified xsi:type="dcterms:W3CDTF">2023-12-13T18:21:50Z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0x01010066C230451C592247954B4095A9DC8935</vt:lpwstr>
  </property>
</Properties>
</file>