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4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  <p:sldMasterId id="2147483695" r:id="rId3"/>
    <p:sldMasterId id="2147483715" r:id="rId4"/>
    <p:sldMasterId id="2147483738" r:id="rId5"/>
  </p:sldMasterIdLst>
  <p:notesMasterIdLst>
    <p:notesMasterId r:id="rId22"/>
  </p:notesMasterIdLst>
  <p:sldIdLst>
    <p:sldId id="2147478298" r:id="rId6"/>
    <p:sldId id="259" r:id="rId7"/>
    <p:sldId id="4631" r:id="rId8"/>
    <p:sldId id="2147478327" r:id="rId9"/>
    <p:sldId id="2147478243" r:id="rId10"/>
    <p:sldId id="2147478272" r:id="rId11"/>
    <p:sldId id="265" r:id="rId12"/>
    <p:sldId id="2147478337" r:id="rId13"/>
    <p:sldId id="256" r:id="rId14"/>
    <p:sldId id="2147478328" r:id="rId15"/>
    <p:sldId id="2147478340" r:id="rId16"/>
    <p:sldId id="2147478335" r:id="rId17"/>
    <p:sldId id="2147478332" r:id="rId18"/>
    <p:sldId id="2147478339" r:id="rId19"/>
    <p:sldId id="8321" r:id="rId20"/>
    <p:sldId id="831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48" userDrawn="1">
          <p15:clr>
            <a:srgbClr val="A4A3A4"/>
          </p15:clr>
        </p15:guide>
        <p15:guide id="2" pos="115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283015-94C0-D932-70B2-620D322E3CE9}" name="Heather Peters" initials="HP" userId="Heather Peters" providerId="None"/>
  <p188:author id="{E2D4B446-2497-9478-8D49-EEAF5633908A}" name="Clair McDevitt" initials="CM" userId="Clair McDevitt" providerId="None"/>
  <p188:author id="{404DE8C5-1641-3FE9-0C21-F4D4159F8CAA}" name="Daniel Saver" initials="DS" userId="Daniel Saver" providerId="None"/>
  <p188:author id="{CE3369FA-B35E-46DE-8953-A2B1A4732AF1}" name="Heather Peters" initials="HP" userId="S::hpeters@bayareametro.gov::41d100b2-64da-45a1-922f-8ab29a8bcdd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AD63"/>
    <a:srgbClr val="384489"/>
    <a:srgbClr val="74AA50"/>
    <a:srgbClr val="5B8646"/>
    <a:srgbClr val="D9E1F2"/>
    <a:srgbClr val="158482"/>
    <a:srgbClr val="189896"/>
    <a:srgbClr val="DF4D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4D6EE2-FC56-40E3-BC26-35EA749B86B9}" v="6" dt="2026-09-22T18:55:39.962"/>
  </p1510:revLst>
</p1510:revInfo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4248"/>
        <p:guide pos="11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 McDevitt" userId="17181440615_tp_box_2" providerId="OAuth2" clId="{455744B4-B732-42A0-9D6C-3E441955C316}"/>
    <pc:docChg chg="undo custSel addSld delSld modSld">
      <pc:chgData name="Clair McDevitt" userId="17181440615_tp_box_2" providerId="OAuth2" clId="{455744B4-B732-42A0-9D6C-3E441955C316}" dt="2026-09-28T20:48:15.699" v="737" actId="948"/>
      <pc:docMkLst>
        <pc:docMk/>
      </pc:docMkLst>
      <pc:sldChg chg="modSp add mod">
        <pc:chgData name="Clair McDevitt" userId="17181440615_tp_box_2" providerId="OAuth2" clId="{455744B4-B732-42A0-9D6C-3E441955C316}" dt="2026-09-22T18:56:13.430" v="736" actId="255"/>
        <pc:sldMkLst>
          <pc:docMk/>
          <pc:sldMk cId="0" sldId="256"/>
        </pc:sldMkLst>
        <pc:graphicFrameChg chg="modGraphic">
          <ac:chgData name="Clair McDevitt" userId="17181440615_tp_box_2" providerId="OAuth2" clId="{455744B4-B732-42A0-9D6C-3E441955C316}" dt="2026-09-22T18:56:13.430" v="736" actId="255"/>
          <ac:graphicFrameMkLst>
            <pc:docMk/>
            <pc:sldMk cId="0" sldId="256"/>
            <ac:graphicFrameMk id="256" creationId="{00000000-0000-0000-0000-000000000000}"/>
          </ac:graphicFrameMkLst>
        </pc:graphicFrameChg>
      </pc:sldChg>
      <pc:sldChg chg="modSp mod">
        <pc:chgData name="Clair McDevitt" userId="17181440615_tp_box_2" providerId="OAuth2" clId="{455744B4-B732-42A0-9D6C-3E441955C316}" dt="2026-09-17T20:15:52.615" v="730" actId="20577"/>
        <pc:sldMkLst>
          <pc:docMk/>
          <pc:sldMk cId="0" sldId="259"/>
        </pc:sldMkLst>
        <pc:spChg chg="mod">
          <ac:chgData name="Clair McDevitt" userId="17181440615_tp_box_2" providerId="OAuth2" clId="{455744B4-B732-42A0-9D6C-3E441955C316}" dt="2026-09-17T20:15:52.615" v="730" actId="20577"/>
          <ac:spMkLst>
            <pc:docMk/>
            <pc:sldMk cId="0" sldId="259"/>
            <ac:spMk id="272" creationId="{00000000-0000-0000-0000-000000000000}"/>
          </ac:spMkLst>
        </pc:spChg>
      </pc:sldChg>
      <pc:sldChg chg="modSp mod">
        <pc:chgData name="Clair McDevitt" userId="17181440615_tp_box_2" providerId="OAuth2" clId="{455744B4-B732-42A0-9D6C-3E441955C316}" dt="2026-09-09T18:48:46.689" v="280" actId="12"/>
        <pc:sldMkLst>
          <pc:docMk/>
          <pc:sldMk cId="135700317" sldId="8321"/>
        </pc:sldMkLst>
        <pc:spChg chg="mod">
          <ac:chgData name="Clair McDevitt" userId="17181440615_tp_box_2" providerId="OAuth2" clId="{455744B4-B732-42A0-9D6C-3E441955C316}" dt="2026-09-09T18:48:46.689" v="280" actId="12"/>
          <ac:spMkLst>
            <pc:docMk/>
            <pc:sldMk cId="135700317" sldId="8321"/>
            <ac:spMk id="7" creationId="{E56C087E-F7CC-5988-5A5E-6EAAAF1AC834}"/>
          </ac:spMkLst>
        </pc:spChg>
      </pc:sldChg>
      <pc:sldChg chg="add">
        <pc:chgData name="Clair McDevitt" userId="17181440615_tp_box_2" providerId="OAuth2" clId="{455744B4-B732-42A0-9D6C-3E441955C316}" dt="2026-09-09T18:45:33.851" v="268"/>
        <pc:sldMkLst>
          <pc:docMk/>
          <pc:sldMk cId="455904878" sldId="2147478243"/>
        </pc:sldMkLst>
      </pc:sldChg>
      <pc:sldChg chg="addSp delSp modSp mod">
        <pc:chgData name="Clair McDevitt" userId="17181440615_tp_box_2" providerId="OAuth2" clId="{455744B4-B732-42A0-9D6C-3E441955C316}" dt="2026-09-17T16:56:31.409" v="492"/>
        <pc:sldMkLst>
          <pc:docMk/>
          <pc:sldMk cId="3092371359" sldId="2147478298"/>
        </pc:sldMkLst>
        <pc:spChg chg="mod">
          <ac:chgData name="Clair McDevitt" userId="17181440615_tp_box_2" providerId="OAuth2" clId="{455744B4-B732-42A0-9D6C-3E441955C316}" dt="2026-09-17T16:55:54.778" v="486" actId="20577"/>
          <ac:spMkLst>
            <pc:docMk/>
            <pc:sldMk cId="3092371359" sldId="2147478298"/>
            <ac:spMk id="3" creationId="{904462BE-20CF-9E15-CF65-EB368BFEDDD4}"/>
          </ac:spMkLst>
        </pc:spChg>
      </pc:sldChg>
      <pc:sldChg chg="modSp mod">
        <pc:chgData name="Clair McDevitt" userId="17181440615_tp_box_2" providerId="OAuth2" clId="{455744B4-B732-42A0-9D6C-3E441955C316}" dt="2026-09-14T20:16:04.741" v="345" actId="20577"/>
        <pc:sldMkLst>
          <pc:docMk/>
          <pc:sldMk cId="3680778736" sldId="2147478327"/>
        </pc:sldMkLst>
        <pc:spChg chg="mod">
          <ac:chgData name="Clair McDevitt" userId="17181440615_tp_box_2" providerId="OAuth2" clId="{455744B4-B732-42A0-9D6C-3E441955C316}" dt="2026-09-14T20:16:04.741" v="345" actId="20577"/>
          <ac:spMkLst>
            <pc:docMk/>
            <pc:sldMk cId="3680778736" sldId="2147478327"/>
            <ac:spMk id="6" creationId="{B12E0A86-2C3D-4FBE-DD26-B514AAC879F1}"/>
          </ac:spMkLst>
        </pc:spChg>
      </pc:sldChg>
      <pc:sldChg chg="add">
        <pc:chgData name="Clair McDevitt" userId="17181440615_tp_box_2" providerId="OAuth2" clId="{455744B4-B732-42A0-9D6C-3E441955C316}" dt="2026-09-09T18:46:32.156" v="271"/>
        <pc:sldMkLst>
          <pc:docMk/>
          <pc:sldMk cId="0" sldId="2147478337"/>
        </pc:sldMkLst>
      </pc:sldChg>
      <pc:sldChg chg="addSp modSp add mod">
        <pc:chgData name="Clair McDevitt" userId="17181440615_tp_box_2" providerId="OAuth2" clId="{455744B4-B732-42A0-9D6C-3E441955C316}" dt="2026-09-28T20:48:15.699" v="737" actId="948"/>
        <pc:sldMkLst>
          <pc:docMk/>
          <pc:sldMk cId="4229951944" sldId="2147478339"/>
        </pc:sldMkLst>
        <pc:spChg chg="mod">
          <ac:chgData name="Clair McDevitt" userId="17181440615_tp_box_2" providerId="OAuth2" clId="{455744B4-B732-42A0-9D6C-3E441955C316}" dt="2026-09-28T20:48:15.699" v="737" actId="948"/>
          <ac:spMkLst>
            <pc:docMk/>
            <pc:sldMk cId="4229951944" sldId="2147478339"/>
            <ac:spMk id="2" creationId="{AB94C0C5-38C5-2BC4-508E-0C53B838CAF7}"/>
          </ac:spMkLst>
        </pc:spChg>
        <pc:spChg chg="add mod">
          <ac:chgData name="Clair McDevitt" userId="17181440615_tp_box_2" providerId="OAuth2" clId="{455744B4-B732-42A0-9D6C-3E441955C316}" dt="2026-09-17T20:14:22.398" v="727" actId="1076"/>
          <ac:spMkLst>
            <pc:docMk/>
            <pc:sldMk cId="4229951944" sldId="2147478339"/>
            <ac:spMk id="3" creationId="{464CD1C0-9641-4538-6BAE-6BEB6C3CBC3F}"/>
          </ac:spMkLst>
        </pc:spChg>
        <pc:spChg chg="mod">
          <ac:chgData name="Clair McDevitt" userId="17181440615_tp_box_2" providerId="OAuth2" clId="{455744B4-B732-42A0-9D6C-3E441955C316}" dt="2026-09-17T20:11:26.319" v="672" actId="1076"/>
          <ac:spMkLst>
            <pc:docMk/>
            <pc:sldMk cId="4229951944" sldId="2147478339"/>
            <ac:spMk id="5" creationId="{1B6B3482-3A97-F007-09B4-0178D62ABD34}"/>
          </ac:spMkLst>
        </pc:spChg>
        <pc:spChg chg="mod">
          <ac:chgData name="Clair McDevitt" userId="17181440615_tp_box_2" providerId="OAuth2" clId="{455744B4-B732-42A0-9D6C-3E441955C316}" dt="2026-09-17T20:11:38.671" v="676" actId="20577"/>
          <ac:spMkLst>
            <pc:docMk/>
            <pc:sldMk cId="4229951944" sldId="2147478339"/>
            <ac:spMk id="390" creationId="{93A0C315-9829-1C30-F9CC-C2D610B07907}"/>
          </ac:spMkLst>
        </pc:spChg>
        <pc:picChg chg="add mod ord">
          <ac:chgData name="Clair McDevitt" userId="17181440615_tp_box_2" providerId="OAuth2" clId="{455744B4-B732-42A0-9D6C-3E441955C316}" dt="2026-09-17T20:13:44.941" v="723" actId="167"/>
          <ac:picMkLst>
            <pc:docMk/>
            <pc:sldMk cId="4229951944" sldId="2147478339"/>
            <ac:picMk id="4" creationId="{6092F196-A968-01F9-E68D-EB5971358689}"/>
          </ac:picMkLst>
        </pc:picChg>
      </pc:sldChg>
      <pc:sldChg chg="add">
        <pc:chgData name="Clair McDevitt" userId="17181440615_tp_box_2" providerId="OAuth2" clId="{455744B4-B732-42A0-9D6C-3E441955C316}" dt="2026-09-22T18:54:38.133" v="731"/>
        <pc:sldMkLst>
          <pc:docMk/>
          <pc:sldMk cId="1119673035" sldId="2147478340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72CA1D-FBEA-458C-8B6B-EAD977963B04}" type="doc">
      <dgm:prSet loTypeId="urn:microsoft.com/office/officeart/2005/8/layout/arrow2" loCatId="process" qsTypeId="urn:microsoft.com/office/officeart/2005/8/quickstyle/simple3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2D0A1F3-682C-4956-BA39-3DC715F62D4C}">
      <dgm:prSet phldrT="[Text]" custT="1"/>
      <dgm:spPr/>
      <dgm:t>
        <a:bodyPr/>
        <a:lstStyle/>
        <a:p>
          <a:r>
            <a:rPr lang="en-US" sz="2800" b="1"/>
            <a:t>BAHFA 2019</a:t>
          </a:r>
        </a:p>
      </dgm:t>
    </dgm:pt>
    <dgm:pt modelId="{18747326-7B96-40A2-A17A-37484914B58C}" type="parTrans" cxnId="{7B6552AC-9800-4B84-BE2B-00A63BE78D09}">
      <dgm:prSet/>
      <dgm:spPr/>
      <dgm:t>
        <a:bodyPr/>
        <a:lstStyle/>
        <a:p>
          <a:endParaRPr lang="en-US"/>
        </a:p>
      </dgm:t>
    </dgm:pt>
    <dgm:pt modelId="{0B0569A8-57B7-4183-A08F-C277FED4C285}" type="sibTrans" cxnId="{7B6552AC-9800-4B84-BE2B-00A63BE78D09}">
      <dgm:prSet/>
      <dgm:spPr/>
      <dgm:t>
        <a:bodyPr/>
        <a:lstStyle/>
        <a:p>
          <a:endParaRPr lang="en-US"/>
        </a:p>
      </dgm:t>
    </dgm:pt>
    <dgm:pt modelId="{1AD1B9B5-546F-4940-85DD-45F5E4D7F457}">
      <dgm:prSet phldrT="[Text]" custT="1"/>
      <dgm:spPr/>
      <dgm:t>
        <a:bodyPr/>
        <a:lstStyle/>
        <a:p>
          <a:r>
            <a:rPr lang="en-US" sz="2800" b="1"/>
            <a:t>Pilot Programs</a:t>
          </a:r>
        </a:p>
      </dgm:t>
    </dgm:pt>
    <dgm:pt modelId="{F8CA8FD0-3443-4BCE-9E48-30A58227695A}" type="parTrans" cxnId="{1FA78E0F-3CFB-47A9-9A50-56DC7A916AD7}">
      <dgm:prSet/>
      <dgm:spPr/>
      <dgm:t>
        <a:bodyPr/>
        <a:lstStyle/>
        <a:p>
          <a:endParaRPr lang="en-US"/>
        </a:p>
      </dgm:t>
    </dgm:pt>
    <dgm:pt modelId="{AC1F8F9E-D31E-4A87-84C2-DA42EBEDE471}" type="sibTrans" cxnId="{1FA78E0F-3CFB-47A9-9A50-56DC7A916AD7}">
      <dgm:prSet/>
      <dgm:spPr/>
      <dgm:t>
        <a:bodyPr/>
        <a:lstStyle/>
        <a:p>
          <a:endParaRPr lang="en-US"/>
        </a:p>
      </dgm:t>
    </dgm:pt>
    <dgm:pt modelId="{1A2F6A7A-9A15-4F1F-B5E1-252576D7B5B0}">
      <dgm:prSet phldrT="[Text]" custT="1"/>
      <dgm:spPr/>
      <dgm:t>
        <a:bodyPr/>
        <a:lstStyle/>
        <a:p>
          <a:r>
            <a:rPr lang="en-US" sz="2800" b="1"/>
            <a:t>RM4 Bond Measure 2024</a:t>
          </a:r>
        </a:p>
        <a:p>
          <a:r>
            <a:rPr lang="en-US" sz="2800" b="0" i="1"/>
            <a:t>(withdrawn)</a:t>
          </a:r>
        </a:p>
      </dgm:t>
    </dgm:pt>
    <dgm:pt modelId="{2362D365-7BD1-4833-BD22-C28785C1CDD3}" type="parTrans" cxnId="{D3889991-FF93-4202-904B-582383095A50}">
      <dgm:prSet/>
      <dgm:spPr/>
      <dgm:t>
        <a:bodyPr/>
        <a:lstStyle/>
        <a:p>
          <a:endParaRPr lang="en-US"/>
        </a:p>
      </dgm:t>
    </dgm:pt>
    <dgm:pt modelId="{DDDB2251-6F38-47CE-886D-BEBA7F8BDE1B}" type="sibTrans" cxnId="{D3889991-FF93-4202-904B-582383095A50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017E4EAD-D585-4E1B-8A17-78BF1465AC94}">
      <dgm:prSet/>
      <dgm:spPr/>
      <dgm:t>
        <a:bodyPr/>
        <a:lstStyle/>
        <a:p>
          <a:endParaRPr lang="en-US"/>
        </a:p>
      </dgm:t>
    </dgm:pt>
    <dgm:pt modelId="{7B06A13A-4E59-4F3D-A7F3-81C00A649B87}" type="parTrans" cxnId="{ACD0A8D9-BA41-46CD-A6A4-DAE879CD23F8}">
      <dgm:prSet/>
      <dgm:spPr/>
      <dgm:t>
        <a:bodyPr/>
        <a:lstStyle/>
        <a:p>
          <a:endParaRPr lang="en-US"/>
        </a:p>
      </dgm:t>
    </dgm:pt>
    <dgm:pt modelId="{B4734D22-A669-4A18-A8FA-FF2545669C3E}" type="sibTrans" cxnId="{ACD0A8D9-BA41-46CD-A6A4-DAE879CD23F8}">
      <dgm:prSet/>
      <dgm:spPr/>
      <dgm:t>
        <a:bodyPr/>
        <a:lstStyle/>
        <a:p>
          <a:endParaRPr lang="en-US"/>
        </a:p>
      </dgm:t>
    </dgm:pt>
    <dgm:pt modelId="{17D8D5C2-6BD8-46C0-A2D1-AAA206B8FFE2}">
      <dgm:prSet phldrT="[Text]" custT="1"/>
      <dgm:spPr/>
      <dgm:t>
        <a:bodyPr/>
        <a:lstStyle/>
        <a:p>
          <a:r>
            <a:rPr lang="en-US" sz="2800" b="1"/>
            <a:t>Gathering Stakeholder Input</a:t>
          </a:r>
        </a:p>
      </dgm:t>
    </dgm:pt>
    <dgm:pt modelId="{2D68BCF3-3980-465A-B96B-830660BD80BE}" type="parTrans" cxnId="{E17EB45B-9347-4BB6-BFBA-52638A0D1225}">
      <dgm:prSet/>
      <dgm:spPr/>
      <dgm:t>
        <a:bodyPr/>
        <a:lstStyle/>
        <a:p>
          <a:endParaRPr lang="en-US"/>
        </a:p>
      </dgm:t>
    </dgm:pt>
    <dgm:pt modelId="{E2C73EF8-CC9F-4FA4-A29A-24BC56043764}" type="sibTrans" cxnId="{E17EB45B-9347-4BB6-BFBA-52638A0D1225}">
      <dgm:prSet/>
      <dgm:spPr/>
      <dgm:t>
        <a:bodyPr/>
        <a:lstStyle/>
        <a:p>
          <a:endParaRPr lang="en-US"/>
        </a:p>
      </dgm:t>
    </dgm:pt>
    <dgm:pt modelId="{1FFEDCFA-AC57-4627-BE23-C52F2D8F5864}">
      <dgm:prSet phldrT="[Text]" custT="1"/>
      <dgm:spPr/>
      <dgm:t>
        <a:bodyPr/>
        <a:lstStyle/>
        <a:p>
          <a:r>
            <a:rPr lang="en-US" sz="2800" b="1"/>
            <a:t>CASA Compact</a:t>
          </a:r>
        </a:p>
      </dgm:t>
    </dgm:pt>
    <dgm:pt modelId="{075B27B9-5CC3-4F35-AD64-AB7EC198CF96}" type="sibTrans" cxnId="{4DD4BA50-77F8-449C-BE66-7A88A3F0A755}">
      <dgm:prSet/>
      <dgm:spPr/>
      <dgm:t>
        <a:bodyPr/>
        <a:lstStyle/>
        <a:p>
          <a:endParaRPr lang="en-US"/>
        </a:p>
      </dgm:t>
    </dgm:pt>
    <dgm:pt modelId="{7D869A4F-F746-4719-9EDB-39DE9F490A84}" type="parTrans" cxnId="{4DD4BA50-77F8-449C-BE66-7A88A3F0A755}">
      <dgm:prSet/>
      <dgm:spPr/>
      <dgm:t>
        <a:bodyPr/>
        <a:lstStyle/>
        <a:p>
          <a:endParaRPr lang="en-US"/>
        </a:p>
      </dgm:t>
    </dgm:pt>
    <dgm:pt modelId="{6A0B21E8-19F9-48D3-B82F-DCE1AE52F710}" type="pres">
      <dgm:prSet presAssocID="{7772CA1D-FBEA-458C-8B6B-EAD977963B04}" presName="arrowDiagram" presStyleCnt="0">
        <dgm:presLayoutVars>
          <dgm:chMax val="5"/>
          <dgm:dir/>
          <dgm:resizeHandles val="exact"/>
        </dgm:presLayoutVars>
      </dgm:prSet>
      <dgm:spPr/>
    </dgm:pt>
    <dgm:pt modelId="{3015547B-C137-4C1F-AD19-07510456262A}" type="pres">
      <dgm:prSet presAssocID="{7772CA1D-FBEA-458C-8B6B-EAD977963B04}" presName="arrow" presStyleLbl="bgShp" presStyleIdx="0" presStyleCnt="1" custScaleX="132727"/>
      <dgm:spPr/>
      <dgm:extLst>
        <a:ext uri="{E40237B7-FDA0-4F09-8148-C483321AD2D9}">
          <dgm14:cNvPr xmlns:dgm14="http://schemas.microsoft.com/office/drawing/2010/diagram" id="0" name="">
            <a:extLst>
              <a:ext uri="{C183D7F6-B498-43B3-948B-1728B52AA6E4}">
                <adec:decorative xmlns:adec="http://schemas.microsoft.com/office/drawing/2017/decorative" val="1"/>
              </a:ext>
            </a:extLst>
          </dgm14:cNvPr>
        </a:ext>
      </dgm:extLst>
    </dgm:pt>
    <dgm:pt modelId="{BA570D44-87DD-4FE1-AA5B-42772D323447}" type="pres">
      <dgm:prSet presAssocID="{7772CA1D-FBEA-458C-8B6B-EAD977963B04}" presName="arrowDiagram5" presStyleCnt="0"/>
      <dgm:spPr/>
    </dgm:pt>
    <dgm:pt modelId="{FEE88358-92FA-4588-B9D1-B84CE8DA68A6}" type="pres">
      <dgm:prSet presAssocID="{1FFEDCFA-AC57-4627-BE23-C52F2D8F5864}" presName="bullet5a" presStyleLbl="node1" presStyleIdx="0" presStyleCnt="5" custLinFactX="-400000" custLinFactY="100000" custLinFactNeighborX="-467970" custLinFactNeighborY="177953"/>
      <dgm:spPr>
        <a:solidFill>
          <a:srgbClr val="18597D"/>
        </a:solidFill>
      </dgm:spPr>
    </dgm:pt>
    <dgm:pt modelId="{B0DC57C2-3A11-45DB-8889-11E1CC35FE17}" type="pres">
      <dgm:prSet presAssocID="{1FFEDCFA-AC57-4627-BE23-C52F2D8F5864}" presName="textBox5a" presStyleLbl="revTx" presStyleIdx="0" presStyleCnt="5" custScaleX="194911" custScaleY="47318" custLinFactX="-7968" custLinFactNeighborX="-100000" custLinFactNeighborY="29300">
        <dgm:presLayoutVars>
          <dgm:bulletEnabled val="1"/>
        </dgm:presLayoutVars>
      </dgm:prSet>
      <dgm:spPr/>
    </dgm:pt>
    <dgm:pt modelId="{4EF09D52-012B-4812-A399-6161DAFAFDF5}" type="pres">
      <dgm:prSet presAssocID="{32D0A1F3-682C-4956-BA39-3DC715F62D4C}" presName="bullet5b" presStyleLbl="node1" presStyleIdx="1" presStyleCnt="5" custLinFactX="-200000" custLinFactY="15170" custLinFactNeighborX="-217375" custLinFactNeighborY="100000"/>
      <dgm:spPr>
        <a:solidFill>
          <a:srgbClr val="18597D"/>
        </a:solidFill>
      </dgm:spPr>
    </dgm:pt>
    <dgm:pt modelId="{0D956702-C04C-42A2-99F3-A9DF44137852}" type="pres">
      <dgm:prSet presAssocID="{32D0A1F3-682C-4956-BA39-3DC715F62D4C}" presName="textBox5b" presStyleLbl="revTx" presStyleIdx="1" presStyleCnt="5" custScaleX="137078" custScaleY="53590" custLinFactNeighborX="-83125" custLinFactNeighborY="12524">
        <dgm:presLayoutVars>
          <dgm:bulletEnabled val="1"/>
        </dgm:presLayoutVars>
      </dgm:prSet>
      <dgm:spPr/>
    </dgm:pt>
    <dgm:pt modelId="{9E0BEE9E-2FDD-4DE2-81F6-F0F42565EBDB}" type="pres">
      <dgm:prSet presAssocID="{1AD1B9B5-546F-4940-85DD-45F5E4D7F457}" presName="bullet5c" presStyleLbl="node1" presStyleIdx="2" presStyleCnt="5" custLinFactX="-100000" custLinFactNeighborX="-107033" custLinFactNeighborY="57426"/>
      <dgm:spPr>
        <a:solidFill>
          <a:srgbClr val="18597D"/>
        </a:solidFill>
      </dgm:spPr>
    </dgm:pt>
    <dgm:pt modelId="{6621D931-034D-42F7-9754-6671AC175FAA}" type="pres">
      <dgm:prSet presAssocID="{1AD1B9B5-546F-4940-85DD-45F5E4D7F457}" presName="textBox5c" presStyleLbl="revTx" presStyleIdx="2" presStyleCnt="5" custScaleX="147551" custScaleY="29178" custLinFactNeighborX="-51320" custLinFactNeighborY="-8175">
        <dgm:presLayoutVars>
          <dgm:bulletEnabled val="1"/>
        </dgm:presLayoutVars>
      </dgm:prSet>
      <dgm:spPr/>
    </dgm:pt>
    <dgm:pt modelId="{D4D8B2EA-896D-4CC2-A765-5198BF652CD6}" type="pres">
      <dgm:prSet presAssocID="{1A2F6A7A-9A15-4F1F-B5E1-252576D7B5B0}" presName="bullet5d" presStyleLbl="node1" presStyleIdx="3" presStyleCnt="5" custLinFactNeighborX="-51334" custLinFactNeighborY="25445"/>
      <dgm:spPr>
        <a:solidFill>
          <a:srgbClr val="18597D"/>
        </a:solidFill>
      </dgm:spPr>
    </dgm:pt>
    <dgm:pt modelId="{AA555F2C-0332-495E-A85D-51ED9D3A867B}" type="pres">
      <dgm:prSet presAssocID="{1A2F6A7A-9A15-4F1F-B5E1-252576D7B5B0}" presName="textBox5d" presStyleLbl="revTx" presStyleIdx="3" presStyleCnt="5" custScaleX="142512" custScaleY="59054" custLinFactNeighborX="-28744" custLinFactNeighborY="1750">
        <dgm:presLayoutVars>
          <dgm:bulletEnabled val="1"/>
        </dgm:presLayoutVars>
      </dgm:prSet>
      <dgm:spPr/>
    </dgm:pt>
    <dgm:pt modelId="{E51DB6FE-3F21-4273-8FAE-9935DFAAFE4F}" type="pres">
      <dgm:prSet presAssocID="{17D8D5C2-6BD8-46C0-A2D1-AAA206B8FFE2}" presName="bullet5e" presStyleLbl="node1" presStyleIdx="4" presStyleCnt="5" custLinFactNeighborX="56722" custLinFactNeighborY="8968"/>
      <dgm:spPr>
        <a:solidFill>
          <a:srgbClr val="18597D"/>
        </a:solidFill>
      </dgm:spPr>
    </dgm:pt>
    <dgm:pt modelId="{CB96D0FC-64D3-4593-8D83-A5CD6412E8FD}" type="pres">
      <dgm:prSet presAssocID="{17D8D5C2-6BD8-46C0-A2D1-AAA206B8FFE2}" presName="textBox5e" presStyleLbl="revTx" presStyleIdx="4" presStyleCnt="5" custScaleX="192321" custScaleY="59054" custLinFactNeighborX="22161" custLinFactNeighborY="2133">
        <dgm:presLayoutVars>
          <dgm:bulletEnabled val="1"/>
        </dgm:presLayoutVars>
      </dgm:prSet>
      <dgm:spPr/>
    </dgm:pt>
  </dgm:ptLst>
  <dgm:cxnLst>
    <dgm:cxn modelId="{D4A8F70A-2DD2-4081-9B6B-D433779BDAC0}" type="presOf" srcId="{7772CA1D-FBEA-458C-8B6B-EAD977963B04}" destId="{6A0B21E8-19F9-48D3-B82F-DCE1AE52F710}" srcOrd="0" destOrd="0" presId="urn:microsoft.com/office/officeart/2005/8/layout/arrow2"/>
    <dgm:cxn modelId="{1FA78E0F-3CFB-47A9-9A50-56DC7A916AD7}" srcId="{7772CA1D-FBEA-458C-8B6B-EAD977963B04}" destId="{1AD1B9B5-546F-4940-85DD-45F5E4D7F457}" srcOrd="2" destOrd="0" parTransId="{F8CA8FD0-3443-4BCE-9E48-30A58227695A}" sibTransId="{AC1F8F9E-D31E-4A87-84C2-DA42EBEDE471}"/>
    <dgm:cxn modelId="{5B845C10-1B8E-4A32-A2AB-88D6D33B0A6A}" type="presOf" srcId="{1FFEDCFA-AC57-4627-BE23-C52F2D8F5864}" destId="{B0DC57C2-3A11-45DB-8889-11E1CC35FE17}" srcOrd="0" destOrd="0" presId="urn:microsoft.com/office/officeart/2005/8/layout/arrow2"/>
    <dgm:cxn modelId="{E17EB45B-9347-4BB6-BFBA-52638A0D1225}" srcId="{7772CA1D-FBEA-458C-8B6B-EAD977963B04}" destId="{17D8D5C2-6BD8-46C0-A2D1-AAA206B8FFE2}" srcOrd="4" destOrd="0" parTransId="{2D68BCF3-3980-465A-B96B-830660BD80BE}" sibTransId="{E2C73EF8-CC9F-4FA4-A29A-24BC56043764}"/>
    <dgm:cxn modelId="{E664FD4A-67A5-4608-BFD8-571AB2F79548}" type="presOf" srcId="{17D8D5C2-6BD8-46C0-A2D1-AAA206B8FFE2}" destId="{CB96D0FC-64D3-4593-8D83-A5CD6412E8FD}" srcOrd="0" destOrd="0" presId="urn:microsoft.com/office/officeart/2005/8/layout/arrow2"/>
    <dgm:cxn modelId="{4DD4BA50-77F8-449C-BE66-7A88A3F0A755}" srcId="{7772CA1D-FBEA-458C-8B6B-EAD977963B04}" destId="{1FFEDCFA-AC57-4627-BE23-C52F2D8F5864}" srcOrd="0" destOrd="0" parTransId="{7D869A4F-F746-4719-9EDB-39DE9F490A84}" sibTransId="{075B27B9-5CC3-4F35-AD64-AB7EC198CF96}"/>
    <dgm:cxn modelId="{D3889991-FF93-4202-904B-582383095A50}" srcId="{7772CA1D-FBEA-458C-8B6B-EAD977963B04}" destId="{1A2F6A7A-9A15-4F1F-B5E1-252576D7B5B0}" srcOrd="3" destOrd="0" parTransId="{2362D365-7BD1-4833-BD22-C28785C1CDD3}" sibTransId="{DDDB2251-6F38-47CE-886D-BEBA7F8BDE1B}"/>
    <dgm:cxn modelId="{5D03339B-3F24-4556-BC3A-19A583CD8EE7}" type="presOf" srcId="{1AD1B9B5-546F-4940-85DD-45F5E4D7F457}" destId="{6621D931-034D-42F7-9754-6671AC175FAA}" srcOrd="0" destOrd="0" presId="urn:microsoft.com/office/officeart/2005/8/layout/arrow2"/>
    <dgm:cxn modelId="{C48E57A4-77D5-407F-8F37-ADF1001CF2B1}" type="presOf" srcId="{32D0A1F3-682C-4956-BA39-3DC715F62D4C}" destId="{0D956702-C04C-42A2-99F3-A9DF44137852}" srcOrd="0" destOrd="0" presId="urn:microsoft.com/office/officeart/2005/8/layout/arrow2"/>
    <dgm:cxn modelId="{7B6552AC-9800-4B84-BE2B-00A63BE78D09}" srcId="{7772CA1D-FBEA-458C-8B6B-EAD977963B04}" destId="{32D0A1F3-682C-4956-BA39-3DC715F62D4C}" srcOrd="1" destOrd="0" parTransId="{18747326-7B96-40A2-A17A-37484914B58C}" sibTransId="{0B0569A8-57B7-4183-A08F-C277FED4C285}"/>
    <dgm:cxn modelId="{4AFB4FBB-C98B-4B63-A72E-E543847F94CB}" type="presOf" srcId="{1A2F6A7A-9A15-4F1F-B5E1-252576D7B5B0}" destId="{AA555F2C-0332-495E-A85D-51ED9D3A867B}" srcOrd="0" destOrd="0" presId="urn:microsoft.com/office/officeart/2005/8/layout/arrow2"/>
    <dgm:cxn modelId="{ACD0A8D9-BA41-46CD-A6A4-DAE879CD23F8}" srcId="{7772CA1D-FBEA-458C-8B6B-EAD977963B04}" destId="{017E4EAD-D585-4E1B-8A17-78BF1465AC94}" srcOrd="5" destOrd="0" parTransId="{7B06A13A-4E59-4F3D-A7F3-81C00A649B87}" sibTransId="{B4734D22-A669-4A18-A8FA-FF2545669C3E}"/>
    <dgm:cxn modelId="{FAD2F73F-8FF5-487B-AD3D-EDABC7386C41}" type="presParOf" srcId="{6A0B21E8-19F9-48D3-B82F-DCE1AE52F710}" destId="{3015547B-C137-4C1F-AD19-07510456262A}" srcOrd="0" destOrd="0" presId="urn:microsoft.com/office/officeart/2005/8/layout/arrow2"/>
    <dgm:cxn modelId="{1AB4E3EA-EAD2-403D-877A-2A0B95595CBF}" type="presParOf" srcId="{6A0B21E8-19F9-48D3-B82F-DCE1AE52F710}" destId="{BA570D44-87DD-4FE1-AA5B-42772D323447}" srcOrd="1" destOrd="0" presId="urn:microsoft.com/office/officeart/2005/8/layout/arrow2"/>
    <dgm:cxn modelId="{3A83F3F2-7F03-4235-92BB-C9BE9C58789A}" type="presParOf" srcId="{BA570D44-87DD-4FE1-AA5B-42772D323447}" destId="{FEE88358-92FA-4588-B9D1-B84CE8DA68A6}" srcOrd="0" destOrd="0" presId="urn:microsoft.com/office/officeart/2005/8/layout/arrow2"/>
    <dgm:cxn modelId="{3EDA239C-5CA6-42FF-985D-051B87BD4EF9}" type="presParOf" srcId="{BA570D44-87DD-4FE1-AA5B-42772D323447}" destId="{B0DC57C2-3A11-45DB-8889-11E1CC35FE17}" srcOrd="1" destOrd="0" presId="urn:microsoft.com/office/officeart/2005/8/layout/arrow2"/>
    <dgm:cxn modelId="{E03A931B-4E2B-436D-8AC0-D5DCC30B1FF3}" type="presParOf" srcId="{BA570D44-87DD-4FE1-AA5B-42772D323447}" destId="{4EF09D52-012B-4812-A399-6161DAFAFDF5}" srcOrd="2" destOrd="0" presId="urn:microsoft.com/office/officeart/2005/8/layout/arrow2"/>
    <dgm:cxn modelId="{8081A4C8-1201-49D9-9117-562ECEDB0658}" type="presParOf" srcId="{BA570D44-87DD-4FE1-AA5B-42772D323447}" destId="{0D956702-C04C-42A2-99F3-A9DF44137852}" srcOrd="3" destOrd="0" presId="urn:microsoft.com/office/officeart/2005/8/layout/arrow2"/>
    <dgm:cxn modelId="{4400DE8C-129D-4B0A-A9B3-5F01C8D6B0C6}" type="presParOf" srcId="{BA570D44-87DD-4FE1-AA5B-42772D323447}" destId="{9E0BEE9E-2FDD-4DE2-81F6-F0F42565EBDB}" srcOrd="4" destOrd="0" presId="urn:microsoft.com/office/officeart/2005/8/layout/arrow2"/>
    <dgm:cxn modelId="{F869BC15-D768-4DA3-B477-EE4C2D2599B0}" type="presParOf" srcId="{BA570D44-87DD-4FE1-AA5B-42772D323447}" destId="{6621D931-034D-42F7-9754-6671AC175FAA}" srcOrd="5" destOrd="0" presId="urn:microsoft.com/office/officeart/2005/8/layout/arrow2"/>
    <dgm:cxn modelId="{DDD3CBE8-0B75-4714-962C-F550B3BC5C81}" type="presParOf" srcId="{BA570D44-87DD-4FE1-AA5B-42772D323447}" destId="{D4D8B2EA-896D-4CC2-A765-5198BF652CD6}" srcOrd="6" destOrd="0" presId="urn:microsoft.com/office/officeart/2005/8/layout/arrow2"/>
    <dgm:cxn modelId="{624110E7-F518-47FC-8637-CA9883DD5701}" type="presParOf" srcId="{BA570D44-87DD-4FE1-AA5B-42772D323447}" destId="{AA555F2C-0332-495E-A85D-51ED9D3A867B}" srcOrd="7" destOrd="0" presId="urn:microsoft.com/office/officeart/2005/8/layout/arrow2"/>
    <dgm:cxn modelId="{B6AB41A0-227A-4F15-B12C-C5DD69163BC8}" type="presParOf" srcId="{BA570D44-87DD-4FE1-AA5B-42772D323447}" destId="{E51DB6FE-3F21-4273-8FAE-9935DFAAFE4F}" srcOrd="8" destOrd="0" presId="urn:microsoft.com/office/officeart/2005/8/layout/arrow2"/>
    <dgm:cxn modelId="{519B7E62-DEC5-41E5-BFF4-F0546F99A7E7}" type="presParOf" srcId="{BA570D44-87DD-4FE1-AA5B-42772D323447}" destId="{CB96D0FC-64D3-4593-8D83-A5CD6412E8FD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5547B-C137-4C1F-AD19-07510456262A}">
      <dsp:nvSpPr>
        <dsp:cNvPr id="0" name=""/>
        <dsp:cNvSpPr/>
      </dsp:nvSpPr>
      <dsp:spPr>
        <a:xfrm>
          <a:off x="1007205" y="0"/>
          <a:ext cx="9673683" cy="455525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EE88358-92FA-4588-B9D1-B84CE8DA68A6}">
      <dsp:nvSpPr>
        <dsp:cNvPr id="0" name=""/>
        <dsp:cNvSpPr/>
      </dsp:nvSpPr>
      <dsp:spPr>
        <a:xfrm>
          <a:off x="1462745" y="3853228"/>
          <a:ext cx="167633" cy="167633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0DC57C2-3A11-45DB-8889-11E1CC35FE17}">
      <dsp:nvSpPr>
        <dsp:cNvPr id="0" name=""/>
        <dsp:cNvSpPr/>
      </dsp:nvSpPr>
      <dsp:spPr>
        <a:xfrm>
          <a:off x="1517614" y="4042255"/>
          <a:ext cx="1860973" cy="512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25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CASA Compact</a:t>
          </a:r>
        </a:p>
      </dsp:txBody>
      <dsp:txXfrm>
        <a:off x="1517614" y="4042255"/>
        <a:ext cx="1860973" cy="512998"/>
      </dsp:txXfrm>
    </dsp:sp>
    <dsp:sp modelId="{4EF09D52-012B-4812-A399-6161DAFAFDF5}">
      <dsp:nvSpPr>
        <dsp:cNvPr id="0" name=""/>
        <dsp:cNvSpPr/>
      </dsp:nvSpPr>
      <dsp:spPr>
        <a:xfrm>
          <a:off x="2730039" y="2817597"/>
          <a:ext cx="262382" cy="262382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D956702-C04C-42A2-99F3-A9DF44137852}">
      <dsp:nvSpPr>
        <dsp:cNvPr id="0" name=""/>
        <dsp:cNvSpPr/>
      </dsp:nvSpPr>
      <dsp:spPr>
        <a:xfrm>
          <a:off x="2726342" y="3328544"/>
          <a:ext cx="1658473" cy="10228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031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BAHFA 2019</a:t>
          </a:r>
        </a:p>
      </dsp:txBody>
      <dsp:txXfrm>
        <a:off x="2726342" y="3328544"/>
        <a:ext cx="1658473" cy="1022846"/>
      </dsp:txXfrm>
    </dsp:sp>
    <dsp:sp modelId="{9E0BEE9E-2FDD-4DE2-81F6-F0F42565EBDB}">
      <dsp:nvSpPr>
        <dsp:cNvPr id="0" name=""/>
        <dsp:cNvSpPr/>
      </dsp:nvSpPr>
      <dsp:spPr>
        <a:xfrm>
          <a:off x="4267012" y="2021180"/>
          <a:ext cx="349843" cy="349843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621D931-034D-42F7-9754-6671AC175FAA}">
      <dsp:nvSpPr>
        <dsp:cNvPr id="0" name=""/>
        <dsp:cNvSpPr/>
      </dsp:nvSpPr>
      <dsp:spPr>
        <a:xfrm>
          <a:off x="4109885" y="2692457"/>
          <a:ext cx="2075544" cy="7469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375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Pilot Programs</a:t>
          </a:r>
        </a:p>
      </dsp:txBody>
      <dsp:txXfrm>
        <a:off x="4109885" y="2692457"/>
        <a:ext cx="2075544" cy="746972"/>
      </dsp:txXfrm>
    </dsp:sp>
    <dsp:sp modelId="{D4D8B2EA-896D-4CC2-A765-5198BF652CD6}">
      <dsp:nvSpPr>
        <dsp:cNvPr id="0" name=""/>
        <dsp:cNvSpPr/>
      </dsp:nvSpPr>
      <dsp:spPr>
        <a:xfrm>
          <a:off x="6114978" y="1392274"/>
          <a:ext cx="451881" cy="451881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A555F2C-0332-495E-A85D-51ED9D3A867B}">
      <dsp:nvSpPr>
        <dsp:cNvPr id="0" name=""/>
        <dsp:cNvSpPr/>
      </dsp:nvSpPr>
      <dsp:spPr>
        <a:xfrm>
          <a:off x="5844047" y="2181484"/>
          <a:ext cx="2077370" cy="1802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9442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RM4 Bond Measure 2024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i="1" kern="1200"/>
            <a:t>(withdrawn)</a:t>
          </a:r>
        </a:p>
      </dsp:txBody>
      <dsp:txXfrm>
        <a:off x="5844047" y="2181484"/>
        <a:ext cx="2077370" cy="1802339"/>
      </dsp:txXfrm>
    </dsp:sp>
    <dsp:sp modelId="{E51DB6FE-3F21-4273-8FAE-9935DFAAFE4F}">
      <dsp:nvSpPr>
        <dsp:cNvPr id="0" name=""/>
        <dsp:cNvSpPr/>
      </dsp:nvSpPr>
      <dsp:spPr>
        <a:xfrm>
          <a:off x="8069273" y="966331"/>
          <a:ext cx="575784" cy="575784"/>
        </a:xfrm>
        <a:prstGeom prst="ellipse">
          <a:avLst/>
        </a:prstGeom>
        <a:solidFill>
          <a:srgbClr val="18597D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B96D0FC-64D3-4593-8D83-A5CD6412E8FD}">
      <dsp:nvSpPr>
        <dsp:cNvPr id="0" name=""/>
        <dsp:cNvSpPr/>
      </dsp:nvSpPr>
      <dsp:spPr>
        <a:xfrm>
          <a:off x="7680733" y="1960490"/>
          <a:ext cx="2803427" cy="19798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096" tIns="0" rIns="0" bIns="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Gathering Stakeholder Input</a:t>
          </a:r>
        </a:p>
      </dsp:txBody>
      <dsp:txXfrm>
        <a:off x="7680733" y="1960490"/>
        <a:ext cx="2803427" cy="1979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F1AB8B-CCA0-4DA2-A24B-B07BA93C7DA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A089E-3E40-4414-8548-AF4AD467F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88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089E-3E40-4414-8548-AF4AD467F0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42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7ce2e8fd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f7ce2e8fd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A089E-3E40-4414-8548-AF4AD467F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8731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089E-3E40-4414-8548-AF4AD467F09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454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f7ce2e8fdd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f7ce2e8fdd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f771b2bc15_4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f771b2bc15_4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>
          <a:extLst>
            <a:ext uri="{FF2B5EF4-FFF2-40B4-BE49-F238E27FC236}">
              <a16:creationId xmlns:a16="http://schemas.microsoft.com/office/drawing/2014/main" id="{AC88B97B-9F70-AF4C-CE4A-7A27233F3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f7d26cfbab_0_0:notes">
            <a:extLst>
              <a:ext uri="{FF2B5EF4-FFF2-40B4-BE49-F238E27FC236}">
                <a16:creationId xmlns:a16="http://schemas.microsoft.com/office/drawing/2014/main" id="{9281B055-16FD-D44E-D755-5E6F4B92B6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f7d26cfbab_0_0:notes">
            <a:extLst>
              <a:ext uri="{FF2B5EF4-FFF2-40B4-BE49-F238E27FC236}">
                <a16:creationId xmlns:a16="http://schemas.microsoft.com/office/drawing/2014/main" id="{A798F6D9-09F7-5498-E629-5F0C474B94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3729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>
          <a:extLst>
            <a:ext uri="{FF2B5EF4-FFF2-40B4-BE49-F238E27FC236}">
              <a16:creationId xmlns:a16="http://schemas.microsoft.com/office/drawing/2014/main" id="{99FFB3DD-89C6-48D6-572E-6037771B9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f7d26cfbab_0_0:notes">
            <a:extLst>
              <a:ext uri="{FF2B5EF4-FFF2-40B4-BE49-F238E27FC236}">
                <a16:creationId xmlns:a16="http://schemas.microsoft.com/office/drawing/2014/main" id="{A3C02D1F-C71B-3FF5-E064-80B5763698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f7d26cfbab_0_0:notes">
            <a:extLst>
              <a:ext uri="{FF2B5EF4-FFF2-40B4-BE49-F238E27FC236}">
                <a16:creationId xmlns:a16="http://schemas.microsoft.com/office/drawing/2014/main" id="{A181435F-96BE-2254-54A2-F61E9E1049F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2306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>
          <a:extLst>
            <a:ext uri="{FF2B5EF4-FFF2-40B4-BE49-F238E27FC236}">
              <a16:creationId xmlns:a16="http://schemas.microsoft.com/office/drawing/2014/main" id="{4619388B-D6F2-DB4B-0314-E36EEDB54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8:notes">
            <a:extLst>
              <a:ext uri="{FF2B5EF4-FFF2-40B4-BE49-F238E27FC236}">
                <a16:creationId xmlns:a16="http://schemas.microsoft.com/office/drawing/2014/main" id="{5285EF85-B515-AE5C-AC8D-9BC9D3C414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8" name="Google Shape;528;p8:notes">
            <a:extLst>
              <a:ext uri="{FF2B5EF4-FFF2-40B4-BE49-F238E27FC236}">
                <a16:creationId xmlns:a16="http://schemas.microsoft.com/office/drawing/2014/main" id="{78403753-B412-CAA3-812F-59B79F0EAB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1714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A089E-3E40-4414-8548-AF4AD467F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281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>
          <a:extLst>
            <a:ext uri="{FF2B5EF4-FFF2-40B4-BE49-F238E27FC236}">
              <a16:creationId xmlns:a16="http://schemas.microsoft.com/office/drawing/2014/main" id="{70DECE45-FC75-558D-6DF2-46CF4B7AE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f7d26cfbab_0_0:notes">
            <a:extLst>
              <a:ext uri="{FF2B5EF4-FFF2-40B4-BE49-F238E27FC236}">
                <a16:creationId xmlns:a16="http://schemas.microsoft.com/office/drawing/2014/main" id="{149D90A4-6888-0A1E-2FDE-B680D6E100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f7d26cfbab_0_0:notes">
            <a:extLst>
              <a:ext uri="{FF2B5EF4-FFF2-40B4-BE49-F238E27FC236}">
                <a16:creationId xmlns:a16="http://schemas.microsoft.com/office/drawing/2014/main" id="{33A6093A-9BC7-93D5-F8D9-A08E8814C9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64329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/>
              <a:t>Multifamily housing development</a:t>
            </a:r>
          </a:p>
          <a:p>
            <a:pPr lvl="1"/>
            <a:r>
              <a:rPr lang="en-US"/>
              <a:t>$5.1 billion for the Multifamily Housing Program. At least 10% of the apartments funded must be afforded to extremely low income households (30% area median income or below). </a:t>
            </a:r>
          </a:p>
          <a:p>
            <a:pPr lvl="1"/>
            <a:r>
              <a:rPr lang="en-US"/>
              <a:t>$1.15 billion for supportive housing. $150 million of this is for youth housing. Up to 15% will be available to convert interim housing to permanent homes. </a:t>
            </a:r>
          </a:p>
          <a:p>
            <a:pPr lvl="1"/>
            <a:r>
              <a:rPr lang="en-US"/>
              <a:t>$450 million for the Serna Farmworker Housing program (also single family)</a:t>
            </a:r>
          </a:p>
          <a:p>
            <a:pPr lvl="1"/>
            <a:r>
              <a:rPr lang="en-US"/>
              <a:t>$350 million for student housing at UC and CSU</a:t>
            </a:r>
          </a:p>
          <a:p>
            <a:pPr lvl="1"/>
            <a:r>
              <a:rPr lang="en-US"/>
              <a:t>$250 million for tribal housing (also single family)</a:t>
            </a:r>
          </a:p>
          <a:p>
            <a:pPr lvl="1"/>
            <a:endParaRPr lang="en-US"/>
          </a:p>
          <a:p>
            <a:pPr lvl="1"/>
            <a:r>
              <a:rPr lang="en-US"/>
              <a:t>Single-family housing development and mortgage assistance</a:t>
            </a:r>
          </a:p>
          <a:p>
            <a:pPr lvl="1"/>
            <a:r>
              <a:rPr lang="en-US"/>
              <a:t>$1.25 billion for homeownership assistance for veterans</a:t>
            </a:r>
          </a:p>
          <a:p>
            <a:pPr lvl="1"/>
            <a:r>
              <a:rPr lang="en-US"/>
              <a:t>$600 million for </a:t>
            </a:r>
            <a:r>
              <a:rPr lang="en-US" err="1"/>
              <a:t>CalHome</a:t>
            </a:r>
            <a:r>
              <a:rPr lang="en-US"/>
              <a:t> to build single family homes and provide mortgage assistance</a:t>
            </a:r>
          </a:p>
          <a:p>
            <a:pPr lvl="1"/>
            <a:r>
              <a:rPr lang="en-US"/>
              <a:t>$500 million for mortgage assistance via CalHFA</a:t>
            </a:r>
          </a:p>
          <a:p>
            <a:pPr lvl="1"/>
            <a:endParaRPr lang="en-US"/>
          </a:p>
          <a:p>
            <a:pPr lvl="1"/>
            <a:r>
              <a:rPr lang="en-US"/>
              <a:t>Other uses including: </a:t>
            </a:r>
          </a:p>
          <a:p>
            <a:pPr lvl="1"/>
            <a:r>
              <a:rPr lang="en-US"/>
              <a:t>$750 million for the Portfolio Reinvestment Program to support aging deed-restricted developments needing rehabilitation</a:t>
            </a:r>
          </a:p>
          <a:p>
            <a:pPr lvl="1"/>
            <a:r>
              <a:rPr lang="en-US"/>
              <a:t>$500 million for the Infill Infrastructure Grant program</a:t>
            </a:r>
          </a:p>
          <a:p>
            <a:pPr lvl="1"/>
            <a:r>
              <a:rPr lang="en-US"/>
              <a:t>$200 million for matching grants to local housing trust funds</a:t>
            </a:r>
          </a:p>
          <a:p>
            <a:pPr lvl="1"/>
            <a:r>
              <a:rPr lang="en-US"/>
              <a:t>$200 million for preservation of "naturally occurring affordable housing"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A089E-3E40-4414-8548-AF4AD467F09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4698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A089E-3E40-4414-8548-AF4AD467F09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46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81926"/>
            <a:ext cx="5813120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Joint ABAG-MTC logo">
            <a:extLst>
              <a:ext uri="{FF2B5EF4-FFF2-40B4-BE49-F238E27FC236}">
                <a16:creationId xmlns:a16="http://schemas.microsoft.com/office/drawing/2014/main" id="{A7349CD8-0AED-2140-8509-3AFEEF7D7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68" y="6347407"/>
            <a:ext cx="2834640" cy="435480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2044" y="4181926"/>
            <a:ext cx="1524000" cy="1893434"/>
          </a:xfrm>
        </p:spPr>
        <p:txBody>
          <a:bodyPr/>
          <a:lstStyle/>
          <a:p>
            <a:r>
              <a:rPr lang="en-US"/>
              <a:t>Logo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C6EB1E-1E99-7BE4-EA57-8B0468AA3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DFC008A-D84A-7927-B6C9-2ABDAE0D7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40D3A32-063B-61A8-FE5C-DE13D13F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7157A1-A3C8-C9AC-521E-0C0234B1C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46C88A-D706-2A68-06A7-BCF51B0CC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03441B-BD8F-F0A7-579B-398E7EF9C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CD2B47-F963-C52A-4B00-2A7CE06F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714750" y="6658178"/>
            <a:ext cx="8477250" cy="233661"/>
            <a:chOff x="7632526" y="136525"/>
            <a:chExt cx="4559474" cy="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F544CB-2234-A1EA-2E60-FBB5BD1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23C8B1-C955-71E3-3D63-B800AE14A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FB9733-369E-3D3A-A26E-CB661C44F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B9C49A-BFE2-1863-300A-51C2D0305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C9FDF4-7C5F-F667-210B-B4FD64BB10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61F3792-2A57-A9CA-01C6-405A95351A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9338" y="6174613"/>
            <a:ext cx="548688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9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333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3676" y="4181926"/>
            <a:ext cx="4066572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639" y="4181926"/>
            <a:ext cx="1524000" cy="18934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Logo here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646ABDEA-2D42-0F9E-B93C-2F043C4E3263}"/>
              </a:ext>
            </a:extLst>
          </p:cNvPr>
          <p:cNvSpPr txBox="1">
            <a:spLocks/>
          </p:cNvSpPr>
          <p:nvPr userDrawn="1"/>
        </p:nvSpPr>
        <p:spPr>
          <a:xfrm>
            <a:off x="3719437" y="6648020"/>
            <a:ext cx="2376563" cy="256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6B956-A7C2-4959-8792-D0E975A68B29}" type="datetime1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9/28/2026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339F6B-1723-85A0-4382-0946079498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00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2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/.Chapter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D629B5-290F-45B2-BFD0-64BBC60DF3CF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EFECFA-3CBC-32FF-EF8A-58B26EDF8DB8}"/>
              </a:ext>
            </a:extLst>
          </p:cNvPr>
          <p:cNvGrpSpPr/>
          <p:nvPr userDrawn="1"/>
        </p:nvGrpSpPr>
        <p:grpSpPr>
          <a:xfrm>
            <a:off x="57152" y="6141752"/>
            <a:ext cx="3476878" cy="647076"/>
            <a:chOff x="97699" y="6155004"/>
            <a:chExt cx="3476878" cy="6470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AA1DBB-4880-C447-B6FA-2A79503F4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ED1956-6478-F04A-9D88-3385B0390C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styles; </a:t>
            </a:r>
            <a:br>
              <a:rPr lang="en-US"/>
            </a:br>
            <a:r>
              <a:rPr lang="en-US"/>
              <a:t>Insert image into Background</a:t>
            </a:r>
          </a:p>
        </p:txBody>
      </p:sp>
    </p:spTree>
    <p:extLst>
      <p:ext uri="{BB962C8B-B14F-4D97-AF65-F5344CB8AC3E}">
        <p14:creationId xmlns:p14="http://schemas.microsoft.com/office/powerpoint/2010/main" val="11577687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/.Chapter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rallelogram 42">
            <a:extLst>
              <a:ext uri="{FF2B5EF4-FFF2-40B4-BE49-F238E27FC236}">
                <a16:creationId xmlns:a16="http://schemas.microsoft.com/office/drawing/2014/main" id="{DB10CAC3-5C64-9917-E33C-D3858F3EF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68096" y="0"/>
            <a:ext cx="2128838" cy="6872288"/>
          </a:xfrm>
          <a:prstGeom prst="parallelogram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</a:t>
            </a:r>
          </a:p>
        </p:txBody>
      </p:sp>
      <p:sp>
        <p:nvSpPr>
          <p:cNvPr id="44" name="Parallelogram 43">
            <a:extLst>
              <a:ext uri="{FF2B5EF4-FFF2-40B4-BE49-F238E27FC236}">
                <a16:creationId xmlns:a16="http://schemas.microsoft.com/office/drawing/2014/main" id="{81FFF426-B0E3-42EE-C9BC-D7D3DF4AB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54008" y="0"/>
            <a:ext cx="2128838" cy="6872288"/>
          </a:xfrm>
          <a:prstGeom prst="parallelogram">
            <a:avLst/>
          </a:prstGeom>
          <a:solidFill>
            <a:schemeClr val="tx2">
              <a:alpha val="6507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arallelogram 44">
            <a:extLst>
              <a:ext uri="{FF2B5EF4-FFF2-40B4-BE49-F238E27FC236}">
                <a16:creationId xmlns:a16="http://schemas.microsoft.com/office/drawing/2014/main" id="{4DC97218-E7A2-853F-94E6-12D6499D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67896" y="0"/>
            <a:ext cx="2128838" cy="6872288"/>
          </a:xfrm>
          <a:prstGeom prst="parallelogram">
            <a:avLst/>
          </a:prstGeom>
          <a:solidFill>
            <a:schemeClr val="accent4">
              <a:alpha val="5993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</a:t>
            </a:r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114B81A8-3BE7-5248-AB89-57B525941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67695" y="0"/>
            <a:ext cx="2128838" cy="6872288"/>
          </a:xfrm>
          <a:prstGeom prst="parallelogram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D629B5-290F-45B2-BFD0-64BBC60DF3CF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AA1DBB-4880-C447-B6FA-2A79503F48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ED1956-6478-F04A-9D88-3385B0390C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9" y="6155004"/>
            <a:ext cx="548640" cy="601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styles; </a:t>
            </a:r>
            <a:br>
              <a:rPr lang="en-US"/>
            </a:br>
            <a:r>
              <a:rPr lang="en-US"/>
              <a:t>Insert image into Background</a:t>
            </a:r>
          </a:p>
        </p:txBody>
      </p:sp>
    </p:spTree>
    <p:extLst>
      <p:ext uri="{BB962C8B-B14F-4D97-AF65-F5344CB8AC3E}">
        <p14:creationId xmlns:p14="http://schemas.microsoft.com/office/powerpoint/2010/main" val="2816259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C3A4-72E8-6449-942E-C338EDC5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5845-D712-FD4A-B437-0B209C9BD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E9346-E45A-1847-BBA8-51571BC6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4CFE-E400-45B6-ABC4-2C4267385CDF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64F6A-C637-4E40-95B1-D4AFF00A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CE903-B697-DF4B-A208-6AB976200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111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AF53-938D-464B-B6F7-9C066C3EC71C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11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85731"/>
            <a:ext cx="10632311" cy="2103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3377" y="3750197"/>
            <a:ext cx="10634723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AF53-938D-464B-B6F7-9C066C3EC71C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009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1755-C070-5A4A-9A5F-EE5895BBF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CE522-3A8F-B94D-BDCB-8E24AA91D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8" y="1936091"/>
            <a:ext cx="5183187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BE50A-437F-D144-ADE4-320B63DB4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47266"/>
            <a:ext cx="5157787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105DF-4060-E945-8F35-6A51D3E6A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6091"/>
            <a:ext cx="5183188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6C3DB-C0A4-F749-AD80-4D2AA10FD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47266"/>
            <a:ext cx="5183188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D7C4C-A177-B546-8D90-63E80E86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2A7C2-052E-40C6-8851-C240CC233902}" type="datetime1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684D56-2B26-4F4B-BD51-FEE22C78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503C63-9AA9-C64B-8055-46C832686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00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723A3-BF31-417D-F04C-6844B31E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5106ED-971A-07A5-147A-224DB92DC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1F338D-814F-27A1-8E5C-784CC45BF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43A60-17AA-2111-ABDC-811EDB078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2A28C5-97DA-C7DA-AB01-8C67B3D1F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37FD0-BD78-BACC-6040-4111B9FF2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7907B4-B051-0A15-CEF0-BDF51B4DB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3CE303-6362-B57E-BDD6-9BCC49F73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4FAB3C-BC99-E68A-B94F-F95E4F32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18919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5" y="171856"/>
            <a:ext cx="6465189" cy="1177260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1573967"/>
            <a:ext cx="6465188" cy="441249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723A3-BF31-417D-F04C-6844B31E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5106ED-971A-07A5-147A-224DB92DC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1F338D-814F-27A1-8E5C-784CC45BF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43A60-17AA-2111-ABDC-811EDB078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2A28C5-97DA-C7DA-AB01-8C67B3D1F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37FD0-BD78-BACC-6040-4111B9FF2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7907B4-B051-0A15-CEF0-BDF51B4DB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3CE303-6362-B57E-BDD6-9BCC49F73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4FAB3C-BC99-E68A-B94F-F95E4F32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9381672-CC4B-9146-2F27-2DFC732CB6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726" y="457200"/>
            <a:ext cx="4212600" cy="55292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02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Produce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4890197" cy="6874919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9F1F491-B8A7-C58B-0BDD-C35C46A1D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BC48FEB-3B17-DDC5-7A27-AD995FF2D9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52005DB-9B84-AE01-19BC-4C371D791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47AA83-F390-153C-8D96-65FDEE4FB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4942CAE-8FD1-AA89-6E87-C6AEA090C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5887432-E405-9E6A-B511-E10F02F0E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67414DA-8649-89D0-0BCE-33769DF22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BA7C8E8-80F1-A2E5-345E-326FD4FAA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32FDCF0-191C-C9AB-5F04-1F79C16C7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2760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Preserve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918541-C75F-6B7B-B6BA-2BF8B3323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D59852-39AB-7107-BAD7-2157F2F15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F8BAA36-E03F-B7DE-6ED4-44E690FF89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8C1A5F7-27F9-D5E9-1496-837D73D35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06A87FB-A14A-BE15-F50E-E4CFEDD7D2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1DB09DF-4D24-416C-4311-BEF5A8860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8A8705-D4C7-8448-37B6-CB3CE3B63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rgbClr val="74AA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4A01594-D195-94CF-55AE-C0D8C3EC2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2CAD079-9833-E71C-EF8F-8E7086BDA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50732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2_Protect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8" cy="6874919"/>
          </a:xfrm>
          <a:prstGeom prst="rect">
            <a:avLst/>
          </a:prstGeom>
          <a:solidFill>
            <a:srgbClr val="158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863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466" y="6492875"/>
            <a:ext cx="13914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473784-8357-4C97-AD67-A6B88E36BF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BF8549-75A8-55AF-D2AC-D5D30484A0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9" y="6155004"/>
            <a:ext cx="548640" cy="601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7E45BA-A97A-B5D7-A4D3-AB36832F8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11206"/>
            <a:ext cx="12192000" cy="0"/>
            <a:chOff x="7632526" y="136525"/>
            <a:chExt cx="4559474" cy="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B6E209-B566-757C-593D-392049D63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3D84536-A65B-0D76-23DB-1BFEB9582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444E67D-4AD4-44D0-AAE2-A50E53A9E2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A1F5B3-6E7B-3455-9B23-3CBAF8320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rgbClr val="1584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3F80144-4BA8-04BA-70AC-D65AADA63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79118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37B1-5BE8-1A40-98E5-6FF5F8D2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B7D2F-F81F-044A-9389-221E1BC1E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457200"/>
            <a:ext cx="6172200" cy="55208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B39A8-CA22-D846-958F-D9A11012A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43150"/>
            <a:ext cx="3932237" cy="3940692"/>
          </a:xfrm>
        </p:spPr>
        <p:txBody>
          <a:bodyPr>
            <a:normAutofit/>
          </a:bodyPr>
          <a:lstStyle>
            <a:lvl1pPr marL="239713" indent="-212725">
              <a:buFont typeface="Wingdings" pitchFamily="2" charset="2"/>
              <a:buChar char="§"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21BC7-8386-C942-88EB-D10E3F59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1FE-DE1B-446F-9E4E-0A854D89D3AD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D9D0C-FE43-6049-91D1-58921AC5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BC8E-CD2E-C54D-B7E6-968FC52E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4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E6400-DC6F-4B17-B8E5-022E3C67C3FE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1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AAF0C2-8235-AB3C-A4F2-90FC294BB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4BED13-B37C-E7F6-22A0-2590137A0B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E70B5DA-2990-0FEB-5099-FB61C7BE8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428A360-C2A5-467B-96D8-F66695FAD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5DE26B0-2E08-8010-0AD7-2C50162D5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0E68848-0855-8C2B-49B5-ECD174C6E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FD94E9F-05E2-974B-EE83-818A7429B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BAAFB2D-BCEB-75AB-4479-D5599DC06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83A9E6-BDA7-8C51-EA0E-C4A8D306B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E6400-DC6F-4B17-B8E5-022E3C67C3FE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47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9416B-89FC-5C4B-814A-DE3CF9B38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0" cy="60356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8C769-F529-5D4E-BC97-2029ACD29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1458" y="365124"/>
            <a:ext cx="7871042" cy="60356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6943E-1C0C-444D-A4AB-6DE32157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72086" y="5031915"/>
            <a:ext cx="1391434" cy="365125"/>
          </a:xfrm>
        </p:spPr>
        <p:txBody>
          <a:bodyPr/>
          <a:lstStyle/>
          <a:p>
            <a:fld id="{BEA52BD0-3574-470A-90D0-0FE44CCE1C05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9CD4-017F-0644-B45D-EBE98DE5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46190" y="6243637"/>
            <a:ext cx="498474" cy="365125"/>
          </a:xfrm>
        </p:spPr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FE12B1-0DDB-6644-B45D-49E3B9C36AB2}"/>
              </a:ext>
            </a:extLst>
          </p:cNvPr>
          <p:cNvGrpSpPr/>
          <p:nvPr userDrawn="1"/>
        </p:nvGrpSpPr>
        <p:grpSpPr>
          <a:xfrm rot="5400000">
            <a:off x="-1266762" y="1688331"/>
            <a:ext cx="3545912" cy="642316"/>
            <a:chOff x="87796" y="6140571"/>
            <a:chExt cx="3545912" cy="64231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2A98BA-2044-EA41-A4EB-E0B02A3A84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910DDE4-D2E9-2E41-A2EF-9998F679BA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EAD995-10AC-BB46-921F-22CEF1BDA8C9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3AF78F-54D9-3D4A-B65C-B8D9BEBB3AE0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FE4212-92B2-AC44-8E47-87A94B959C4B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3BDA61-F37A-234D-BFC0-D0A19EC34221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9BA535-34DF-754E-AFD8-1AEE062CC764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D3004F-6ABE-2E4F-A06D-310E9DF3D511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8363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 1">
  <p:cSld name="Blank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6093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6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677316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4876678" lvl="7" indent="-770447">
              <a:spcBef>
                <a:spcPts val="0"/>
              </a:spcBef>
              <a:spcAft>
                <a:spcPts val="0"/>
              </a:spcAft>
              <a:buSzPts val="5500"/>
              <a:buChar char="○"/>
              <a:defRPr/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44" name="Google Shape;244;p6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981425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yellow left arrow">
  <p:cSld name="Blue and yellow left arrow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770435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 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49" name="Google Shape;249;p7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50" name="Google Shape;250;p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467"/>
            </a:lvl1pPr>
            <a:lvl2pPr marL="0" lvl="1" indent="0" algn="r">
              <a:spcBef>
                <a:spcPts val="0"/>
              </a:spcBef>
              <a:buNone/>
              <a:defRPr sz="1467"/>
            </a:lvl2pPr>
            <a:lvl3pPr marL="0" lvl="2" indent="0" algn="r">
              <a:spcBef>
                <a:spcPts val="0"/>
              </a:spcBef>
              <a:buNone/>
              <a:defRPr sz="1467"/>
            </a:lvl3pPr>
            <a:lvl4pPr marL="0" lvl="3" indent="0" algn="r">
              <a:spcBef>
                <a:spcPts val="0"/>
              </a:spcBef>
              <a:buNone/>
              <a:defRPr sz="1467"/>
            </a:lvl4pPr>
            <a:lvl5pPr marL="0" lvl="4" indent="0" algn="r">
              <a:spcBef>
                <a:spcPts val="0"/>
              </a:spcBef>
              <a:buNone/>
              <a:defRPr sz="1467"/>
            </a:lvl5pPr>
            <a:lvl6pPr marL="0" lvl="5" indent="0" algn="r">
              <a:spcBef>
                <a:spcPts val="0"/>
              </a:spcBef>
              <a:buNone/>
              <a:defRPr sz="1467"/>
            </a:lvl6pPr>
            <a:lvl7pPr marL="0" lvl="6" indent="0" algn="r">
              <a:spcBef>
                <a:spcPts val="0"/>
              </a:spcBef>
              <a:buNone/>
              <a:defRPr sz="1467"/>
            </a:lvl7pPr>
            <a:lvl8pPr marL="0" lvl="7" indent="0" algn="r">
              <a:spcBef>
                <a:spcPts val="0"/>
              </a:spcBef>
              <a:buNone/>
              <a:defRPr sz="1467"/>
            </a:lvl8pPr>
            <a:lvl9pPr marL="0" lvl="8" indent="0" algn="r">
              <a:spcBef>
                <a:spcPts val="0"/>
              </a:spcBef>
              <a:buNone/>
              <a:defRPr sz="1467"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843808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right one third">
  <p:cSld name="Blue right one third">
    <p:bg>
      <p:bgPr>
        <a:solidFill>
          <a:srgbClr val="FFFFF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/>
          <p:nvPr/>
        </p:nvSpPr>
        <p:spPr>
          <a:xfrm>
            <a:off x="8003500" y="-24200"/>
            <a:ext cx="4367600" cy="6906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145900" y="337967"/>
            <a:ext cx="74340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23959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0B627-3646-5D40-A844-340626EC626B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291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FF8-FC29-534F-BC53-2B0381A24822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421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5B29C-05E6-4B46-8A70-1DB24E11CFD8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9556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DE52F-8DF3-E043-8EDD-C3FE780108DB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A904841-F666-1499-A706-2CC1DA2E87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6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2F10F-6E17-8B4F-BC82-57F80A0D689D}" type="datetime1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5C059C-F96B-051D-55D9-572E315BE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E857CE-1F62-58F5-2C7B-CA8689099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0F0EB861-DE35-06DF-A4A2-FFCC38721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779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3ECE4-B50A-5947-B8F1-161590761F93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A8B7B9-A9BE-E613-44FD-26AB764E49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39B834-C1CD-3540-26B6-C31E7F326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A9BF01F-2B3F-7BCF-0B42-1797196D24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4813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78E66-2866-204E-88C4-A35C9820808E}" type="datetime1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0138252-0198-99D2-7A19-091FEBA60DA3}"/>
              </a:ext>
            </a:extLst>
          </p:cNvPr>
          <p:cNvGrpSpPr/>
          <p:nvPr userDrawn="1"/>
        </p:nvGrpSpPr>
        <p:grpSpPr>
          <a:xfrm>
            <a:off x="7632526" y="6185656"/>
            <a:ext cx="4559474" cy="0"/>
            <a:chOff x="7632526" y="136525"/>
            <a:chExt cx="4559474" cy="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FF74251-4366-F415-1F84-780CE4418382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950B5FE7-9DDE-649C-AE5D-241ECC24963E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47FDAEE-0250-A912-DC8C-C01FBBDC76AE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AC49762-329B-49A4-D4A7-3B54D9C8A452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632EEA9-6B90-3B43-5654-8ED885C2641C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7C9DA406-8DC3-3172-B793-AB823D72E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769544-260F-E899-00E9-D10DA2ED8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4408A6A-E422-942D-A1D3-E94B3ADBC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0842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F14DD-9686-FF42-8986-07454A257FA9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CCDCF-3AD4-1880-D2AC-252780734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3F8DFF-89D5-0CD7-286C-FEEA45953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19817064-02C8-B99A-17A2-CF9FE99D7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609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7F995-46D0-4249-8C32-D76A304161DD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2AEC18-C816-1726-EFD4-90E3CEAEE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85613"/>
            <a:ext cx="12191999" cy="2023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18D5FC-9EA2-7228-D23A-CFD879F518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A646E3C-E681-DE0C-0C7F-ECE7485E5C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15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30FFE-364E-D541-87A0-21A6F1851162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242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64E9-7EDC-4B42-A88D-6EF4610568E0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4437AC-7B23-A01D-E523-33C0C5514631}"/>
              </a:ext>
            </a:extLst>
          </p:cNvPr>
          <p:cNvGrpSpPr/>
          <p:nvPr userDrawn="1"/>
        </p:nvGrpSpPr>
        <p:grpSpPr>
          <a:xfrm rot="5400000">
            <a:off x="-1223898" y="1816923"/>
            <a:ext cx="3545912" cy="642316"/>
            <a:chOff x="87796" y="6140571"/>
            <a:chExt cx="3545912" cy="64231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984CDFC-F7E0-D5AD-89C4-239971D8AD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9" name="Picture 8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C879DB4-23C4-8E28-DA92-9516360C07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66F144-8323-B3C4-0BD9-3618F7FA8BD6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A0E2B0A-0DF1-CFDF-F656-07A10A6F9A31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E6ED4EA-28C6-4986-1E15-995D2BD09789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EBFEABE-4473-148E-DE73-577EAEDC7A82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24F48B0-2713-2AED-7102-A12C3B0F6105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B0D8AF-48D4-AC13-10F3-507FFBCD3625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211578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93720" y="615474"/>
            <a:ext cx="8915400" cy="3401149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59474" y="4543980"/>
            <a:ext cx="7349646" cy="1948894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0B25-AF44-BE40-9747-9E1009377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426F-5F3F-9341-9B4A-768A4709A1BF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949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9416B-89FC-5C4B-814A-DE3CF9B38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8C769-F529-5D4E-BC97-2029ACD29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1458" y="365125"/>
            <a:ext cx="787104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6943E-1C0C-444D-A4AB-6DE32157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458" y="6492874"/>
            <a:ext cx="1391434" cy="365125"/>
          </a:xfrm>
        </p:spPr>
        <p:txBody>
          <a:bodyPr/>
          <a:lstStyle/>
          <a:p>
            <a:fld id="{D7FE6639-4006-4742-BFED-D6FC570478AC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CE51DF-C265-6B48-9E07-AD42AE716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67211" y="6492875"/>
            <a:ext cx="807928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9CD4-017F-0644-B45D-EBE98DE5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75932" y="6497267"/>
            <a:ext cx="1533394" cy="365125"/>
          </a:xfrm>
        </p:spPr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FE12B1-0DDB-6644-B45D-49E3B9C36AB2}"/>
              </a:ext>
            </a:extLst>
          </p:cNvPr>
          <p:cNvGrpSpPr/>
          <p:nvPr userDrawn="1"/>
        </p:nvGrpSpPr>
        <p:grpSpPr>
          <a:xfrm rot="5400000">
            <a:off x="-1223898" y="1816923"/>
            <a:ext cx="3545912" cy="642316"/>
            <a:chOff x="87796" y="6140571"/>
            <a:chExt cx="3545912" cy="64231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2A98BA-2044-EA41-A4EB-E0B02A3A84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910DDE4-D2E9-2E41-A2EF-9998F679BA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EAD995-10AC-BB46-921F-22CEF1BDA8C9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3AF78F-54D9-3D4A-B65C-B8D9BEBB3AE0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FE4212-92B2-AC44-8E47-87A94B959C4B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3BDA61-F37A-234D-BFC0-D0A19EC34221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9BA535-34DF-754E-AFD8-1AEE062CC764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D3004F-6ABE-2E4F-A06D-310E9DF3D511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09347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81926"/>
            <a:ext cx="5813120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Joint ABAG-MTC logo">
            <a:extLst>
              <a:ext uri="{FF2B5EF4-FFF2-40B4-BE49-F238E27FC236}">
                <a16:creationId xmlns:a16="http://schemas.microsoft.com/office/drawing/2014/main" id="{A7349CD8-0AED-2140-8509-3AFEEF7D7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68" y="6347407"/>
            <a:ext cx="2834640" cy="435480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2044" y="4181926"/>
            <a:ext cx="1524000" cy="1893434"/>
          </a:xfrm>
        </p:spPr>
        <p:txBody>
          <a:bodyPr/>
          <a:lstStyle/>
          <a:p>
            <a:r>
              <a:rPr lang="en-US"/>
              <a:t>Logo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C6EB1E-1E99-7BE4-EA57-8B0468AA3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486650" y="85927"/>
            <a:ext cx="4705350" cy="286760"/>
            <a:chOff x="7632526" y="136525"/>
            <a:chExt cx="4559474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DFC008A-D84A-7927-B6C9-2ABDAE0D7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40D3A32-063B-61A8-FE5C-DE13D13F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7157A1-A3C8-C9AC-521E-0C0234B1C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46C88A-D706-2A68-06A7-BCF51B0CC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03441B-BD8F-F0A7-579B-398E7EF9C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CD2B47-F963-C52A-4B00-2A7CE06F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714750" y="6658178"/>
            <a:ext cx="8477250" cy="233661"/>
            <a:chOff x="7632526" y="136525"/>
            <a:chExt cx="4559474" cy="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F544CB-2234-A1EA-2E60-FBB5BD1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23C8B1-C955-71E3-3D63-B800AE14A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FB9733-369E-3D3A-A26E-CB661C44F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B9C49A-BFE2-1863-300A-51C2D0305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C9FDF4-7C5F-F667-210B-B4FD64BB10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646ABDEA-2D42-0F9E-B93C-2F043C4E3263}"/>
              </a:ext>
            </a:extLst>
          </p:cNvPr>
          <p:cNvSpPr txBox="1">
            <a:spLocks/>
          </p:cNvSpPr>
          <p:nvPr userDrawn="1"/>
        </p:nvSpPr>
        <p:spPr>
          <a:xfrm>
            <a:off x="3719436" y="6601721"/>
            <a:ext cx="2376563" cy="256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6B956-A7C2-4959-8792-D0E975A68B29}" type="datetime1">
              <a:rPr lang="en-US" sz="1100" smtClean="0">
                <a:solidFill>
                  <a:schemeClr val="tx2"/>
                </a:solidFill>
              </a:rPr>
              <a:pPr/>
              <a:t>9/28/2026</a:t>
            </a:fld>
            <a:endParaRPr lang="en-US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113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81926"/>
            <a:ext cx="5813120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4406" y="4181926"/>
            <a:ext cx="4123025" cy="18934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Logo here</a:t>
            </a:r>
            <a:br>
              <a:rPr lang="en-US"/>
            </a:br>
            <a:r>
              <a:rPr lang="en-US"/>
              <a:t>resize as needed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C6EB1E-1E99-7BE4-EA57-8B0468AA3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486650" y="85927"/>
            <a:ext cx="4705350" cy="286760"/>
            <a:chOff x="7632526" y="136525"/>
            <a:chExt cx="4559474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DFC008A-D84A-7927-B6C9-2ABDAE0D7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40D3A32-063B-61A8-FE5C-DE13D13F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7157A1-A3C8-C9AC-521E-0C0234B1C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46C88A-D706-2A68-06A7-BCF51B0CC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03441B-BD8F-F0A7-579B-398E7EF9C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CD2B47-F963-C52A-4B00-2A7CE06F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714750" y="6658178"/>
            <a:ext cx="8477250" cy="233661"/>
            <a:chOff x="7632526" y="136525"/>
            <a:chExt cx="4559474" cy="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F544CB-2234-A1EA-2E60-FBB5BD1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23C8B1-C955-71E3-3D63-B800AE14A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FB9733-369E-3D3A-A26E-CB661C44F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B9C49A-BFE2-1863-300A-51C2D0305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C9FDF4-7C5F-F667-210B-B4FD64BB10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646ABDEA-2D42-0F9E-B93C-2F043C4E3263}"/>
              </a:ext>
            </a:extLst>
          </p:cNvPr>
          <p:cNvSpPr txBox="1">
            <a:spLocks/>
          </p:cNvSpPr>
          <p:nvPr userDrawn="1"/>
        </p:nvSpPr>
        <p:spPr>
          <a:xfrm>
            <a:off x="3719436" y="6601721"/>
            <a:ext cx="2376563" cy="256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6B956-A7C2-4959-8792-D0E975A68B29}" type="datetime1">
              <a:rPr lang="en-US" sz="1100" smtClean="0">
                <a:solidFill>
                  <a:schemeClr val="tx2"/>
                </a:solidFill>
              </a:rPr>
              <a:pPr/>
              <a:t>9/28/2026</a:t>
            </a:fld>
            <a:endParaRPr lang="en-US" sz="1100">
              <a:solidFill>
                <a:schemeClr val="tx2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0D88FF3-2E6F-CE22-1FA4-0D6DFA97AD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321282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>
                    <a:lumMod val="8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74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/.Chapter DIvider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F5C19A6-BB6A-1643-BFDA-E82CB7020409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07961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C3A4-72E8-6449-942E-C338EDC5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5845-D712-FD4A-B437-0B209C9BD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E9346-E45A-1847-BBA8-51571BC6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B46D5-DBEF-3546-8510-14AF2162C0FF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64F6A-C637-4E40-95B1-D4AFF00A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48A05E-9D99-4BC4-C167-2AF043059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637810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35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07D46-4480-B74E-A143-F8BCA7673934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042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 ver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C3A4-72E8-6449-942E-C338EDC5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5845-D712-FD4A-B437-0B209C9BD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3" y="1614964"/>
            <a:ext cx="11170833" cy="22821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FCCF72C-62D0-264F-318B-76CF2AB7842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14363" y="4017963"/>
            <a:ext cx="11212512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E9346-E45A-1847-BBA8-51571BC6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99207-DD1B-064F-B162-A2E829B72183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64F6A-C637-4E40-95B1-D4AFF00A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48A05E-9D99-4BC4-C167-2AF043059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509794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6800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1755-C070-5A4A-9A5F-EE5895BBF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965976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CE522-3A8F-B94D-BDCB-8E24AA91D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8" y="1936091"/>
            <a:ext cx="5280717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BE50A-437F-D144-ADE4-320B63DB4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47266"/>
            <a:ext cx="5254839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105DF-4060-E945-8F35-6A51D3E6A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0925" y="1936091"/>
            <a:ext cx="5254839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6C3DB-C0A4-F749-AD80-4D2AA10FD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50925" y="2447266"/>
            <a:ext cx="5254839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D7C4C-A177-B546-8D90-63E80E86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6DD8B-72ED-094C-A987-C5285D31982C}" type="datetime1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684D56-2B26-4F4B-BD51-FEE22C78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503C63-9AA9-C64B-8055-46C832686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0709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Sid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C06005E-EA66-2B92-DF01-BC7CB0881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D6BCE02-5401-D338-0872-34E31EB50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20034" y="1321781"/>
            <a:ext cx="5983118" cy="5379738"/>
          </a:xfrm>
          <a:prstGeom prst="rect">
            <a:avLst/>
          </a:prstGeom>
          <a:solidFill>
            <a:srgbClr val="CE8F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286"/>
            <a:ext cx="12192000" cy="1315494"/>
          </a:xfrm>
          <a:solidFill>
            <a:schemeClr val="tx2"/>
          </a:solidFill>
        </p:spPr>
        <p:txBody>
          <a:bodyPr lIns="457200" anchor="ctr" anchorCtr="0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660" y="1519272"/>
            <a:ext cx="5364247" cy="493839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306251" y="1573534"/>
            <a:ext cx="4470768" cy="905256"/>
          </a:xfrm>
          <a:noFill/>
        </p:spPr>
        <p:txBody>
          <a:bodyPr tIns="91440">
            <a:no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598FD1A-7C63-B54F-9796-712B46828A05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648989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8BAEFF4-691B-F526-37AF-35C70A92DC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0727" y="2727934"/>
            <a:ext cx="4481512" cy="3764941"/>
          </a:xfrm>
        </p:spPr>
        <p:txBody>
          <a:bodyPr/>
          <a:lstStyle>
            <a:lvl1pPr>
              <a:buClrTx/>
              <a:defRPr>
                <a:solidFill>
                  <a:schemeClr val="bg1"/>
                </a:solidFill>
              </a:defRPr>
            </a:lvl1pPr>
            <a:lvl2pPr>
              <a:buClrTx/>
              <a:defRPr>
                <a:solidFill>
                  <a:schemeClr val="bg1"/>
                </a:solidFill>
              </a:defRPr>
            </a:lvl2pPr>
            <a:lvl3pPr>
              <a:buClrTx/>
              <a:defRPr>
                <a:solidFill>
                  <a:schemeClr val="bg1"/>
                </a:solidFill>
              </a:defRPr>
            </a:lvl3pPr>
            <a:lvl4pPr>
              <a:buClrTx/>
              <a:defRPr>
                <a:solidFill>
                  <a:schemeClr val="bg1"/>
                </a:solidFill>
              </a:defRPr>
            </a:lvl4pPr>
            <a:lvl5pPr>
              <a:buClrTx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No smaller than 16 pt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05201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18533" y="-135466"/>
            <a:ext cx="5317065" cy="70103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316559"/>
            <a:ext cx="4357579" cy="1925600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6411" y="316559"/>
            <a:ext cx="6172200" cy="61763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2054267"/>
            <a:ext cx="4357578" cy="3932195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A311E9-20B3-D242-9467-66642D5B1C9E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5409A5-2519-FBDA-7F1E-D33E84E35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39240FF1-F66B-9541-0DAB-186A60D55F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39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Produce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B9F1F491-B8A7-C58B-0BDD-C35C46A1D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BC48FEB-3B17-DDC5-7A27-AD995FF2D9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52005DB-9B84-AE01-19BC-4C371D791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914900" cy="687491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12DED8-8A19-7D44-AA93-59014CFD778E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41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Preserve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BCFA459F-C6DC-C11E-670F-CDE8C52DF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7796" y="6140571"/>
            <a:ext cx="3545912" cy="642316"/>
            <a:chOff x="87796" y="6140571"/>
            <a:chExt cx="3545912" cy="64231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3C95F43-8CB3-0F59-3A0E-C080105BC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320697A-66AE-6D6C-89A4-0ED148FA6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52400" y="-8460"/>
            <a:ext cx="5791200" cy="701886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1236" y="457200"/>
            <a:ext cx="5852149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49" y="2129883"/>
            <a:ext cx="4547177" cy="4379911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94D11AA-6982-BC4A-8723-F9D0B82F4CC0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457200"/>
            <a:ext cx="4547177" cy="135904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4434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Protect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4679" y="205562"/>
            <a:ext cx="5316279" cy="671977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863" y="1928813"/>
            <a:ext cx="4181558" cy="4552198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466" y="6492875"/>
            <a:ext cx="13914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44D10F4-EA95-D947-9634-44BF9DDCA104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457200"/>
            <a:ext cx="4181558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4062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37B1-5BE8-1A40-98E5-6FF5F8D2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B7D2F-F81F-044A-9389-221E1BC1E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44180" y="457199"/>
            <a:ext cx="6519332" cy="5831305"/>
          </a:xfrm>
          <a:ln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B39A8-CA22-D846-958F-D9A11012A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43150"/>
            <a:ext cx="3932237" cy="3940692"/>
          </a:xfrm>
        </p:spPr>
        <p:txBody>
          <a:bodyPr>
            <a:normAutofit/>
          </a:bodyPr>
          <a:lstStyle>
            <a:lvl1pPr marL="239713" indent="-212725">
              <a:buFont typeface="Wingdings" pitchFamily="2" charset="2"/>
              <a:buChar char="§"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21BC7-8386-C942-88EB-D10E3F59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F9AA0-3252-7246-9A1F-664F703AFB86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D9D0C-FE43-6049-91D1-58921AC5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BC8E-CD2E-C54D-B7E6-968FC52E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306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28BB11-8944-1E67-4934-734DB0B41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6042" y="6678183"/>
            <a:ext cx="1225296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42" y="66396"/>
            <a:ext cx="11550316" cy="1056551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44654" y="6605169"/>
            <a:ext cx="1391434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89FBB982-2B58-D448-A5E1-087AE5FC9487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605169"/>
            <a:ext cx="5010411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2932" y="6611269"/>
            <a:ext cx="57999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B7D9F4-8211-824A-8427-1D22637A06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480" y="-14118"/>
            <a:ext cx="12252960" cy="1061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45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2583C-5595-A94E-994E-34C45B997528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427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with ki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41" y="568227"/>
            <a:ext cx="11170832" cy="11190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D860-7B06-8248-8D44-E26868F60D95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169449-88DD-C86D-5CFE-66707D1FF6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0241" y="141514"/>
            <a:ext cx="7108825" cy="6096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2695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with kicker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41" y="568227"/>
            <a:ext cx="11170832" cy="11190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8A443-BBAB-1D46-9F50-20289C08B8CF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169449-88DD-C86D-5CFE-66707D1FF6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0241" y="141514"/>
            <a:ext cx="7108825" cy="6096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39616CF-BC10-D550-FA95-44AD29029BE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0525" y="1687513"/>
            <a:ext cx="11171238" cy="44815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6900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9416B-89FC-5C4B-814A-DE3CF9B38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0" cy="60356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8C769-F529-5D4E-BC97-2029ACD29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1458" y="365124"/>
            <a:ext cx="7871042" cy="60356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6943E-1C0C-444D-A4AB-6DE32157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72086" y="5031915"/>
            <a:ext cx="1391434" cy="365125"/>
          </a:xfrm>
        </p:spPr>
        <p:txBody>
          <a:bodyPr/>
          <a:lstStyle/>
          <a:p>
            <a:fld id="{9583443B-89DE-CF4F-B3E8-8DBF5163B31F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9CD4-017F-0644-B45D-EBE98DE5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46190" y="6243637"/>
            <a:ext cx="498474" cy="365125"/>
          </a:xfrm>
        </p:spPr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EAD995-10AC-BB46-921F-22CEF1BDA8C9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3AF78F-54D9-3D4A-B65C-B8D9BEBB3AE0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FE4212-92B2-AC44-8E47-87A94B959C4B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3BDA61-F37A-234D-BFC0-D0A19EC34221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9BA535-34DF-754E-AFD8-1AEE062CC764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D3004F-6ABE-2E4F-A06D-310E9DF3D511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51041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81926"/>
            <a:ext cx="5813120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Joint ABAG-MTC logo">
            <a:extLst>
              <a:ext uri="{FF2B5EF4-FFF2-40B4-BE49-F238E27FC236}">
                <a16:creationId xmlns:a16="http://schemas.microsoft.com/office/drawing/2014/main" id="{A7349CD8-0AED-2140-8509-3AFEEF7D75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68" y="6347407"/>
            <a:ext cx="2834640" cy="435480"/>
          </a:xfrm>
          <a:prstGeom prst="rect">
            <a:avLst/>
          </a:prstGeom>
        </p:spPr>
      </p:pic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92044" y="4181926"/>
            <a:ext cx="1524000" cy="1893434"/>
          </a:xfrm>
        </p:spPr>
        <p:txBody>
          <a:bodyPr/>
          <a:lstStyle/>
          <a:p>
            <a:r>
              <a:rPr lang="en-US"/>
              <a:t>Logo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AC6EB1E-1E99-7BE4-EA57-8B0468AA3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DFC008A-D84A-7927-B6C9-2ABDAE0D70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40D3A32-063B-61A8-FE5C-DE13D13F56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07157A1-A3C8-C9AC-521E-0C0234B1C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D46C88A-D706-2A68-06A7-BCF51B0CC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F03441B-BD8F-F0A7-579B-398E7EF9CA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3CD2B47-F963-C52A-4B00-2A7CE06FDC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714750" y="6658178"/>
            <a:ext cx="8477250" cy="233661"/>
            <a:chOff x="7632526" y="136525"/>
            <a:chExt cx="4559474" cy="0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2F544CB-2234-A1EA-2E60-FBB5BD1D5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4623C8B1-C955-71E3-3D63-B800AE14AC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1FB9733-369E-3D3A-A26E-CB661C44F8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B9C49A-BFE2-1863-300A-51C2D0305E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3C9FDF4-7C5F-F667-210B-B4FD64BB10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61F3792-2A57-A9CA-01C6-405A95351A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9338" y="6174613"/>
            <a:ext cx="548688" cy="59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36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5D5FD-1B1E-3445-9DA7-A791AD35D4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333" y="615474"/>
            <a:ext cx="10908995" cy="3401149"/>
          </a:xfrm>
        </p:spPr>
        <p:txBody>
          <a:bodyPr anchor="b">
            <a:normAutofit/>
          </a:bodyPr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89F6F-0693-7E42-8173-36637616A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03676" y="4181926"/>
            <a:ext cx="4066572" cy="2310948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AA713-6338-D047-A00F-FA7CD7D36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0" y="6714635"/>
            <a:ext cx="6096000" cy="143365"/>
          </a:xfrm>
        </p:spPr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1E063-AD51-9047-98A7-0A47CB02E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606" y="6270081"/>
            <a:ext cx="1331556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DF1BB10-FA51-2802-3F51-F6D709C900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639" y="4181926"/>
            <a:ext cx="1524000" cy="189343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Logo here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646ABDEA-2D42-0F9E-B93C-2F043C4E3263}"/>
              </a:ext>
            </a:extLst>
          </p:cNvPr>
          <p:cNvSpPr txBox="1">
            <a:spLocks/>
          </p:cNvSpPr>
          <p:nvPr userDrawn="1"/>
        </p:nvSpPr>
        <p:spPr>
          <a:xfrm>
            <a:off x="3719437" y="6648020"/>
            <a:ext cx="2376563" cy="2562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2C6B956-A7C2-4959-8792-D0E975A68B29}" type="datetime1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/>
              <a:t>9/28/2026</a:t>
            </a:fld>
            <a:endParaRPr lang="en-US" sz="1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339F6B-1723-85A0-4382-0946079498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86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/.Chapter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D629B5-290F-45B2-BFD0-64BBC60DF3CF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BEFECFA-3CBC-32FF-EF8A-58B26EDF8DB8}"/>
              </a:ext>
            </a:extLst>
          </p:cNvPr>
          <p:cNvGrpSpPr/>
          <p:nvPr userDrawn="1"/>
        </p:nvGrpSpPr>
        <p:grpSpPr>
          <a:xfrm>
            <a:off x="57152" y="6141752"/>
            <a:ext cx="3476878" cy="647076"/>
            <a:chOff x="97699" y="6155004"/>
            <a:chExt cx="3476878" cy="6470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AA1DBB-4880-C447-B6FA-2A79503F48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ED1956-6478-F04A-9D88-3385B0390C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styles; </a:t>
            </a:r>
            <a:br>
              <a:rPr lang="en-US"/>
            </a:br>
            <a:r>
              <a:rPr lang="en-US"/>
              <a:t>Insert image into Background</a:t>
            </a:r>
          </a:p>
        </p:txBody>
      </p:sp>
    </p:spTree>
    <p:extLst>
      <p:ext uri="{BB962C8B-B14F-4D97-AF65-F5344CB8AC3E}">
        <p14:creationId xmlns:p14="http://schemas.microsoft.com/office/powerpoint/2010/main" val="29345405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/.Chapter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rallelogram 42">
            <a:extLst>
              <a:ext uri="{FF2B5EF4-FFF2-40B4-BE49-F238E27FC236}">
                <a16:creationId xmlns:a16="http://schemas.microsoft.com/office/drawing/2014/main" id="{DB10CAC3-5C64-9917-E33C-D3858F3EF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68096" y="0"/>
            <a:ext cx="2128838" cy="6872288"/>
          </a:xfrm>
          <a:prstGeom prst="parallelogram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</a:t>
            </a:r>
          </a:p>
        </p:txBody>
      </p:sp>
      <p:sp>
        <p:nvSpPr>
          <p:cNvPr id="44" name="Parallelogram 43">
            <a:extLst>
              <a:ext uri="{FF2B5EF4-FFF2-40B4-BE49-F238E27FC236}">
                <a16:creationId xmlns:a16="http://schemas.microsoft.com/office/drawing/2014/main" id="{81FFF426-B0E3-42EE-C9BC-D7D3DF4AB5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54008" y="0"/>
            <a:ext cx="2128838" cy="6872288"/>
          </a:xfrm>
          <a:prstGeom prst="parallelogram">
            <a:avLst/>
          </a:prstGeom>
          <a:solidFill>
            <a:schemeClr val="tx2">
              <a:alpha val="6507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arallelogram 44">
            <a:extLst>
              <a:ext uri="{FF2B5EF4-FFF2-40B4-BE49-F238E27FC236}">
                <a16:creationId xmlns:a16="http://schemas.microsoft.com/office/drawing/2014/main" id="{4DC97218-E7A2-853F-94E6-12D6499D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667896" y="0"/>
            <a:ext cx="2128838" cy="6872288"/>
          </a:xfrm>
          <a:prstGeom prst="parallelogram">
            <a:avLst/>
          </a:prstGeom>
          <a:solidFill>
            <a:schemeClr val="accent4">
              <a:alpha val="5993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</a:t>
            </a:r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114B81A8-3BE7-5248-AB89-57B525941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67695" y="0"/>
            <a:ext cx="2128838" cy="6872288"/>
          </a:xfrm>
          <a:prstGeom prst="parallelogram">
            <a:avLst/>
          </a:prstGeom>
          <a:solidFill>
            <a:schemeClr val="accent5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         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AACB7A-F12F-D843-9418-95633E3EB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256568" y="5400487"/>
            <a:ext cx="13914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6D629B5-290F-45B2-BFD0-64BBC60DF3CF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81F6E-476D-D448-A344-93FC11B3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4751" y="6689725"/>
            <a:ext cx="8477250" cy="18256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8A4C4-7A56-3E40-BEEE-C1F1786A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01454" y="6310312"/>
            <a:ext cx="1533394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AA1DBB-4880-C447-B6FA-2A79503F48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ED1956-6478-F04A-9D88-3385B0390C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9" y="6155004"/>
            <a:ext cx="548640" cy="601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8F763B-E6E0-C040-913D-B6AB6ACB8F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377" y="1547020"/>
            <a:ext cx="9891713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 - Chapter Start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8256A-1AB6-DF48-98EC-DB249041FF2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7983223" cy="1500187"/>
          </a:xfrm>
        </p:spPr>
        <p:txBody>
          <a:bodyPr/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styles; </a:t>
            </a:r>
            <a:br>
              <a:rPr lang="en-US"/>
            </a:br>
            <a:r>
              <a:rPr lang="en-US"/>
              <a:t>Insert image into Background</a:t>
            </a:r>
          </a:p>
        </p:txBody>
      </p:sp>
    </p:spTree>
    <p:extLst>
      <p:ext uri="{BB962C8B-B14F-4D97-AF65-F5344CB8AC3E}">
        <p14:creationId xmlns:p14="http://schemas.microsoft.com/office/powerpoint/2010/main" val="26233947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4C3A4-72E8-6449-942E-C338EDC5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65845-D712-FD4A-B437-0B209C9BD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E9346-E45A-1847-BBA8-51571BC6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24CFE-E400-45B6-ABC4-2C4267385CDF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64F6A-C637-4E40-95B1-D4AFF00A6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CE903-B697-DF4B-A208-6AB976200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560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6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AF53-938D-464B-B6F7-9C066C3EC71C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0942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CFBB8-CB7B-C341-BBBD-54C77F17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6340"/>
            <a:ext cx="10629900" cy="13482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728EF-60DF-B44F-A09B-A4F558D116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585731"/>
            <a:ext cx="10632311" cy="2103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0B293-A619-E24B-9B40-67E58D72C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3377" y="3750197"/>
            <a:ext cx="10634723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58AC7-E9EE-664B-BB42-18F092B63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2AF53-938D-464B-B6F7-9C066C3EC71C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327CC6-6D7C-8B47-9BAC-16DA8653D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8F9A7-825C-1542-BAC2-70C1D5E1F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16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51755-C070-5A4A-9A5F-EE5895BBF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3CE522-3A8F-B94D-BDCB-8E24AA91D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8" y="1936091"/>
            <a:ext cx="5183187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1BE50A-437F-D144-ADE4-320B63DB4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447266"/>
            <a:ext cx="5157787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C105DF-4060-E945-8F35-6A51D3E6A2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6091"/>
            <a:ext cx="5183188" cy="511175"/>
          </a:xfrm>
          <a:solidFill>
            <a:schemeClr val="tx2"/>
          </a:solidFill>
        </p:spPr>
        <p:txBody>
          <a:bodyPr lIns="91440"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6C3DB-C0A4-F749-AD80-4D2AA10FDD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447266"/>
            <a:ext cx="5183188" cy="38855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DD7C4C-A177-B546-8D90-63E80E86E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2A7C2-052E-40C6-8851-C240CC233902}" type="datetime1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684D56-2B26-4F4B-BD51-FEE22C784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503C63-9AA9-C64B-8055-46C832686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468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723A3-BF31-417D-F04C-6844B31E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5106ED-971A-07A5-147A-224DB92DC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1F338D-814F-27A1-8E5C-784CC45BF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43A60-17AA-2111-ABDC-811EDB078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2A28C5-97DA-C7DA-AB01-8C67B3D1F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37FD0-BD78-BACC-6040-4111B9FF2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7907B4-B051-0A15-CEF0-BDF51B4DB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3CE303-6362-B57E-BDD6-9BCC49F73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4FAB3C-BC99-E68A-B94F-F95E4F32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8175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185" y="171856"/>
            <a:ext cx="6465189" cy="1177260"/>
          </a:xfrm>
        </p:spPr>
        <p:txBody>
          <a:bodyPr anchor="ctr" anchorCtr="0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1573967"/>
            <a:ext cx="6465188" cy="441249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2723A3-BF31-417D-F04C-6844B31EA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5106ED-971A-07A5-147A-224DB92DC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1F338D-814F-27A1-8E5C-784CC45BF2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5F43A60-17AA-2111-ABDC-811EDB0784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B2A28C5-97DA-C7DA-AB01-8C67B3D1FE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5437FD0-BD78-BACC-6040-4111B9FF2C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27907B4-B051-0A15-CEF0-BDF51B4DB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63CE303-6362-B57E-BDD6-9BCC49F73F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14FAB3C-BC99-E68A-B94F-F95E4F3204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9381672-CC4B-9146-2F27-2DFC732CB6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726" y="457200"/>
            <a:ext cx="4212600" cy="552926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43373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Produce-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4890197" cy="6874919"/>
          </a:xfrm>
          <a:prstGeom prst="rect">
            <a:avLst/>
          </a:prstGeom>
          <a:solidFill>
            <a:schemeClr val="accent6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9F1F491-B8A7-C58B-0BDD-C35C46A1D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BC48FEB-3B17-DDC5-7A27-AD995FF2D9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52005DB-9B84-AE01-19BC-4C371D7911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47AA83-F390-153C-8D96-65FDEE4FB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D4942CAE-8FD1-AA89-6E87-C6AEA090CA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5887432-E405-9E6A-B511-E10F02F0E1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67414DA-8649-89D0-0BCE-33769DF22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BA7C8E8-80F1-A2E5-345E-326FD4FAA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32FDCF0-191C-C9AB-5F04-1F79C16C7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225518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3_Preserve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7" cy="68749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65150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918541-C75F-6B7B-B6BA-2BF8B3323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6518" y="6155004"/>
            <a:ext cx="3476878" cy="647076"/>
            <a:chOff x="97699" y="6155004"/>
            <a:chExt cx="3476878" cy="64707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8D59852-39AB-7107-BAD7-2157F2F15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F8BAA36-E03F-B7DE-6ED4-44E690FF89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8C1A5F7-27F9-D5E9-1496-837D73D35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06A87FB-A14A-BE15-F50E-E4CFEDD7D2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1DB09DF-4D24-416C-4311-BEF5A8860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58A8705-D4C7-8448-37B6-CB3CE3B63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rgbClr val="74AA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4A01594-D195-94CF-55AE-C0D8C3EC2A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2CAD079-9833-E71C-EF8F-8E7086BDA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89423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2_Protect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EA011D7-4431-E5BF-733E-45AC463AD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890198" cy="6874919"/>
          </a:xfrm>
          <a:prstGeom prst="rect">
            <a:avLst/>
          </a:prstGeom>
          <a:solidFill>
            <a:srgbClr val="1584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239F8-EF5B-814B-828D-7711658F0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6" y="457200"/>
            <a:ext cx="6172200" cy="5529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52707-6F5D-494D-8673-B8D3F6064F1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50863" y="1928813"/>
            <a:ext cx="3863976" cy="4057650"/>
          </a:xfrm>
          <a:noFill/>
        </p:spPr>
        <p:txBody>
          <a:bodyPr tIns="91440"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FDB03-4D28-194C-88DA-AE880CDD2B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466" y="6492875"/>
            <a:ext cx="139143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9631863-F076-4200-AE48-CBBFD21BADF0}" type="datetime1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45F22-9715-DD4A-B58D-081B804E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6087" y="6492875"/>
            <a:ext cx="60192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F14AFE-85FA-8247-BDE2-0D3D49E2A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5473784-8357-4C97-AD67-A6B88E36BF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377" y="6381094"/>
            <a:ext cx="2743200" cy="4209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BF8549-75A8-55AF-D2AC-D5D30484A04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99" y="6155004"/>
            <a:ext cx="548640" cy="60157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941D99-CBD3-3D48-B76D-91C1E417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457200"/>
            <a:ext cx="3863976" cy="1359048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07E45BA-A97A-B5D7-A4D3-AB36832F8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111206"/>
            <a:ext cx="12192000" cy="0"/>
            <a:chOff x="7632526" y="136525"/>
            <a:chExt cx="4559474" cy="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AB6E209-B566-757C-593D-392049D63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3D84536-A65B-0D76-23DB-1BFEB9582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444E67D-4AD4-44D0-AAE2-A50E53A9E2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A1F5B3-6E7B-3455-9B23-3CBAF83209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rgbClr val="1584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83F80144-4BA8-04BA-70AC-D65AADA63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942480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137B1-5BE8-1A40-98E5-6FF5F8D2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FB7D2F-F81F-044A-9389-221E1BC1ED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457200"/>
            <a:ext cx="6172200" cy="55208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B39A8-CA22-D846-958F-D9A11012A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43150"/>
            <a:ext cx="3932237" cy="3940692"/>
          </a:xfrm>
        </p:spPr>
        <p:txBody>
          <a:bodyPr>
            <a:normAutofit/>
          </a:bodyPr>
          <a:lstStyle>
            <a:lvl1pPr marL="239713" indent="-212725">
              <a:buFont typeface="Wingdings" pitchFamily="2" charset="2"/>
              <a:buChar char="§"/>
              <a:tabLst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21BC7-8386-C942-88EB-D10E3F597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8E1FE-DE1B-446F-9E4E-0A854D89D3AD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D9D0C-FE43-6049-91D1-58921AC50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BC8E-CD2E-C54D-B7E6-968FC52EE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269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E6400-DC6F-4B17-B8E5-022E3C67C3FE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793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Title Only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1AAF0C2-8235-AB3C-A4F2-90FC294BB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97699" y="6155004"/>
            <a:ext cx="3476878" cy="647076"/>
            <a:chOff x="97699" y="6155004"/>
            <a:chExt cx="3476878" cy="64707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4BED13-B37C-E7F6-22A0-2590137A0B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E70B5DA-2990-0FEB-5099-FB61C7BE8D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1428A360-C2A5-467B-96D8-F66695FAD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5DE26B0-2E08-8010-0AD7-2C50162D5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0E68848-0855-8C2B-49B5-ECD174C6EE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FD94E9F-05E2-974B-EE83-818A7429B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BAAFB2D-BCEB-75AB-4479-D5599DC06D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83A9E6-BDA7-8C51-EA0E-C4A8D306B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40F0DB0-A048-F144-B623-E80CE325F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6B9231-050A-6C4A-B8F7-6C3D3A3A4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E6400-DC6F-4B17-B8E5-022E3C67C3FE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0E4F45-39BD-4147-8304-228A31C3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78736-540C-A54A-BC86-A50BFFEB4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874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C9416B-89FC-5C4B-814A-DE3CF9B381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0" cy="60356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D8C769-F529-5D4E-BC97-2029ACD29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01458" y="365124"/>
            <a:ext cx="7871042" cy="60356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6943E-1C0C-444D-A4AB-6DE3215762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372086" y="5031915"/>
            <a:ext cx="1391434" cy="365125"/>
          </a:xfrm>
        </p:spPr>
        <p:txBody>
          <a:bodyPr/>
          <a:lstStyle/>
          <a:p>
            <a:fld id="{BEA52BD0-3574-470A-90D0-0FE44CCE1C05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A9CD4-017F-0644-B45D-EBE98DE5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46190" y="6243637"/>
            <a:ext cx="498474" cy="365125"/>
          </a:xfrm>
        </p:spPr>
        <p:txBody>
          <a:bodyPr/>
          <a:lstStyle/>
          <a:p>
            <a:fld id="{0CBEF1A5-E2CF-A045-B04C-EAC1C7C7CF36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FE12B1-0DDB-6644-B45D-49E3B9C36AB2}"/>
              </a:ext>
            </a:extLst>
          </p:cNvPr>
          <p:cNvGrpSpPr/>
          <p:nvPr userDrawn="1"/>
        </p:nvGrpSpPr>
        <p:grpSpPr>
          <a:xfrm rot="5400000">
            <a:off x="-1266762" y="1688331"/>
            <a:ext cx="3545912" cy="642316"/>
            <a:chOff x="87796" y="6140571"/>
            <a:chExt cx="3545912" cy="64231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62A98BA-2044-EA41-A4EB-E0B02A3A84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68" y="6347407"/>
              <a:ext cx="2834640" cy="435480"/>
            </a:xfrm>
            <a:prstGeom prst="rect">
              <a:avLst/>
            </a:prstGeom>
          </p:spPr>
        </p:pic>
        <p:pic>
          <p:nvPicPr>
            <p:cNvPr id="12" name="Picture 11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F910DDE4-D2E9-2E41-A2EF-9998F679BA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6" y="6140571"/>
              <a:ext cx="586408" cy="64231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EAD995-10AC-BB46-921F-22CEF1BDA8C9}"/>
              </a:ext>
            </a:extLst>
          </p:cNvPr>
          <p:cNvGrpSpPr/>
          <p:nvPr userDrawn="1"/>
        </p:nvGrpSpPr>
        <p:grpSpPr>
          <a:xfrm>
            <a:off x="7632526" y="136525"/>
            <a:ext cx="4559474" cy="0"/>
            <a:chOff x="7632526" y="136525"/>
            <a:chExt cx="4559474" cy="0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F3AF78F-54D9-3D4A-B65C-B8D9BEBB3AE0}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EFE4212-92B2-AC44-8E47-87A94B959C4B}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3BDA61-F37A-234D-BFC0-D0A19EC34221}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AB9BA535-34DF-754E-AFD8-1AEE062CC764}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D3004F-6ABE-2E4F-A06D-310E9DF3D511}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89209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 1">
  <p:cSld name="Blank 2 1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480391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6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677316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4876678" lvl="7" indent="-770447">
              <a:spcBef>
                <a:spcPts val="0"/>
              </a:spcBef>
              <a:spcAft>
                <a:spcPts val="0"/>
              </a:spcAft>
              <a:buSzPts val="5500"/>
              <a:buChar char="○"/>
              <a:defRPr/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44" name="Google Shape;244;p6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619346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yellow left arrow">
  <p:cSld name="Blue and yellow left arrow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50530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 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49" name="Google Shape;249;p7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50" name="Google Shape;250;p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467"/>
            </a:lvl1pPr>
            <a:lvl2pPr marL="0" lvl="1" indent="0" algn="r">
              <a:spcBef>
                <a:spcPts val="0"/>
              </a:spcBef>
              <a:buNone/>
              <a:defRPr sz="1467"/>
            </a:lvl2pPr>
            <a:lvl3pPr marL="0" lvl="2" indent="0" algn="r">
              <a:spcBef>
                <a:spcPts val="0"/>
              </a:spcBef>
              <a:buNone/>
              <a:defRPr sz="1467"/>
            </a:lvl3pPr>
            <a:lvl4pPr marL="0" lvl="3" indent="0" algn="r">
              <a:spcBef>
                <a:spcPts val="0"/>
              </a:spcBef>
              <a:buNone/>
              <a:defRPr sz="1467"/>
            </a:lvl4pPr>
            <a:lvl5pPr marL="0" lvl="4" indent="0" algn="r">
              <a:spcBef>
                <a:spcPts val="0"/>
              </a:spcBef>
              <a:buNone/>
              <a:defRPr sz="1467"/>
            </a:lvl5pPr>
            <a:lvl6pPr marL="0" lvl="5" indent="0" algn="r">
              <a:spcBef>
                <a:spcPts val="0"/>
              </a:spcBef>
              <a:buNone/>
              <a:defRPr sz="1467"/>
            </a:lvl6pPr>
            <a:lvl7pPr marL="0" lvl="6" indent="0" algn="r">
              <a:spcBef>
                <a:spcPts val="0"/>
              </a:spcBef>
              <a:buNone/>
              <a:defRPr sz="1467"/>
            </a:lvl7pPr>
            <a:lvl8pPr marL="0" lvl="7" indent="0" algn="r">
              <a:spcBef>
                <a:spcPts val="0"/>
              </a:spcBef>
              <a:buNone/>
              <a:defRPr sz="1467"/>
            </a:lvl8pPr>
            <a:lvl9pPr marL="0" lvl="8" indent="0" algn="r">
              <a:spcBef>
                <a:spcPts val="0"/>
              </a:spcBef>
              <a:buNone/>
              <a:defRPr sz="1467"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389608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right one third">
  <p:cSld name="Blue right one third">
    <p:bg>
      <p:bgPr>
        <a:solidFill>
          <a:srgbClr val="FFFFF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/>
          <p:nvPr/>
        </p:nvSpPr>
        <p:spPr>
          <a:xfrm>
            <a:off x="8003500" y="-24200"/>
            <a:ext cx="4367600" cy="6906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8"/>
          <p:cNvSpPr txBox="1">
            <a:spLocks noGrp="1"/>
          </p:cNvSpPr>
          <p:nvPr>
            <p:ph type="title"/>
          </p:nvPr>
        </p:nvSpPr>
        <p:spPr>
          <a:xfrm>
            <a:off x="145900" y="337967"/>
            <a:ext cx="7434000" cy="8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746435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33" y="5108800"/>
            <a:ext cx="12192000" cy="1749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1" name="Google Shape;11;p2"/>
          <p:cNvSpPr/>
          <p:nvPr/>
        </p:nvSpPr>
        <p:spPr>
          <a:xfrm>
            <a:off x="541700" y="1427200"/>
            <a:ext cx="7331600" cy="3681600"/>
          </a:xfrm>
          <a:prstGeom prst="rect">
            <a:avLst/>
          </a:prstGeom>
          <a:solidFill>
            <a:srgbClr val="001044">
              <a:alpha val="8101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667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913733" y="2384400"/>
            <a:ext cx="6959600" cy="20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Be Vietnam Pro Black"/>
              <a:buNone/>
              <a:defRPr sz="5867" b="0">
                <a:solidFill>
                  <a:schemeClr val="lt2"/>
                </a:solidFill>
                <a:latin typeface="Be Vietnam Pro Black"/>
                <a:ea typeface="Be Vietnam Pro Black"/>
                <a:cs typeface="Be Vietnam Pro Black"/>
                <a:sym typeface="Be Vietnam Pro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55818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secHead">
  <p:cSld name="Blank">
    <p:bg>
      <p:bgPr>
        <a:solidFill>
          <a:srgbClr val="FFFFFF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907257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">
  <p:cSld name="Blue left arrow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/>
          <p:nvPr/>
        </p:nvSpPr>
        <p:spPr>
          <a:xfrm>
            <a:off x="-180467" y="-84233"/>
            <a:ext cx="5628243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553467" y="2447267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Be Vietnam Pro ExtraBold"/>
              <a:buNone/>
              <a:defRPr sz="4267" b="0">
                <a:solidFill>
                  <a:schemeClr val="lt2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40980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 1">
  <p:cSld name="Blue left arrow 1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/>
          <p:nvPr/>
        </p:nvSpPr>
        <p:spPr>
          <a:xfrm>
            <a:off x="-180467" y="-84233"/>
            <a:ext cx="5628243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553467" y="2447267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Be Vietnam Pro ExtraBold"/>
              <a:buNone/>
              <a:defRPr sz="4267" b="0">
                <a:solidFill>
                  <a:schemeClr val="lt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29295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 1 1">
  <p:cSld name="Blue left arrow 1 1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/>
          <p:nvPr/>
        </p:nvSpPr>
        <p:spPr>
          <a:xfrm>
            <a:off x="-180467" y="-84233"/>
            <a:ext cx="5628243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553467" y="2447267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 Vietnam Pro ExtraBold"/>
              <a:buNone/>
              <a:defRPr sz="4267" b="0">
                <a:solidFill>
                  <a:schemeClr val="dk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2237743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ellow left arrow narrow">
  <p:cSld name="Yellow left arrow narrow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/>
          <p:nvPr/>
        </p:nvSpPr>
        <p:spPr>
          <a:xfrm>
            <a:off x="-180467" y="-84233"/>
            <a:ext cx="4442632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153600" y="2424400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 Vietnam Pro ExtraBold"/>
              <a:buNone/>
              <a:defRPr sz="4267" b="0">
                <a:solidFill>
                  <a:schemeClr val="dk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228907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 narrow">
  <p:cSld name="Blue left arrow narrow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/>
          <p:nvPr/>
        </p:nvSpPr>
        <p:spPr>
          <a:xfrm>
            <a:off x="-180467" y="-84233"/>
            <a:ext cx="4442632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153600" y="2424400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 Vietnam Pro ExtraBold"/>
              <a:buNone/>
              <a:defRPr sz="4267" b="0">
                <a:solidFill>
                  <a:schemeClr val="dk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43087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left arrow 1 1 1">
  <p:cSld name="Blue left arrow 1 1 1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/>
          <p:nvPr/>
        </p:nvSpPr>
        <p:spPr>
          <a:xfrm>
            <a:off x="-180467" y="-84233"/>
            <a:ext cx="5628243" cy="699516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553467" y="2447267"/>
            <a:ext cx="36816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Be Vietnam Pro ExtraBold"/>
              <a:buNone/>
              <a:defRPr sz="4267" b="0">
                <a:solidFill>
                  <a:schemeClr val="dk1"/>
                </a:solidFill>
                <a:latin typeface="Be Vietnam Pro ExtraBold"/>
                <a:ea typeface="Be Vietnam Pro ExtraBold"/>
                <a:cs typeface="Be Vietnam Pro ExtraBold"/>
                <a:sym typeface="Be Vietnam Pro Extra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79136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left one third">
  <p:cSld name="White left one third">
    <p:bg>
      <p:bgPr>
        <a:solidFill>
          <a:srgbClr val="FFFFFF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360967" y="2424400"/>
            <a:ext cx="3766000" cy="200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35" name="Google Shape;35;p10"/>
          <p:cNvSpPr/>
          <p:nvPr/>
        </p:nvSpPr>
        <p:spPr>
          <a:xfrm>
            <a:off x="4331200" y="0"/>
            <a:ext cx="78608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690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left one third">
  <p:cSld name="Grey left one third">
    <p:bg>
      <p:bgPr>
        <a:solidFill>
          <a:srgbClr val="FFFFFF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/>
          <p:nvPr/>
        </p:nvSpPr>
        <p:spPr>
          <a:xfrm>
            <a:off x="0" y="0"/>
            <a:ext cx="43676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38" name="Google Shape;38;p11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101863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half">
  <p:cSld name="Grey half">
    <p:bg>
      <p:bgPr>
        <a:solidFill>
          <a:srgbClr val="FFFFFF"/>
        </a:solid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/>
          <p:nvPr/>
        </p:nvSpPr>
        <p:spPr>
          <a:xfrm>
            <a:off x="0" y="0"/>
            <a:ext cx="60880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446000" y="2424400"/>
            <a:ext cx="519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40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930733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light blue left one third">
  <p:cSld name="Blue and light blue left one third">
    <p:bg>
      <p:bgPr>
        <a:solidFill>
          <a:srgbClr val="FFFFFF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/>
          <p:nvPr/>
        </p:nvSpPr>
        <p:spPr>
          <a:xfrm>
            <a:off x="0" y="0"/>
            <a:ext cx="43676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44" name="Google Shape;44;p13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35632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right one third">
  <p:cSld name="Blue right one third">
    <p:bg>
      <p:bgPr>
        <a:solidFill>
          <a:srgbClr val="FFFFFF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/>
          <p:nvPr/>
        </p:nvSpPr>
        <p:spPr>
          <a:xfrm>
            <a:off x="8003500" y="-24200"/>
            <a:ext cx="4367600" cy="6906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47" name="Google Shape;47;p14"/>
          <p:cNvSpPr txBox="1">
            <a:spLocks noGrp="1"/>
          </p:cNvSpPr>
          <p:nvPr>
            <p:ph type="title"/>
          </p:nvPr>
        </p:nvSpPr>
        <p:spPr>
          <a:xfrm>
            <a:off x="145900" y="337967"/>
            <a:ext cx="7434000" cy="81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78030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half">
  <p:cSld name="Blue half">
    <p:bg>
      <p:bgPr>
        <a:solidFill>
          <a:srgbClr val="FFFFFF"/>
        </a:soli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271612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two thirds">
  <p:cSld name="Blue two thirds"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6"/>
          <p:cNvSpPr/>
          <p:nvPr/>
        </p:nvSpPr>
        <p:spPr>
          <a:xfrm>
            <a:off x="0" y="0"/>
            <a:ext cx="84824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53" name="Google Shape;53;p16"/>
          <p:cNvSpPr txBox="1">
            <a:spLocks noGrp="1"/>
          </p:cNvSpPr>
          <p:nvPr>
            <p:ph type="title"/>
          </p:nvPr>
        </p:nvSpPr>
        <p:spPr>
          <a:xfrm>
            <a:off x="386533" y="2840000"/>
            <a:ext cx="74940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400"/>
              <a:buNone/>
              <a:defRPr sz="45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96305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two thirds">
  <p:cSld name="Grey two thirds">
    <p:bg>
      <p:bgPr>
        <a:solidFill>
          <a:srgbClr val="FFFF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/>
          <p:nvPr/>
        </p:nvSpPr>
        <p:spPr>
          <a:xfrm>
            <a:off x="0" y="0"/>
            <a:ext cx="84824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56" name="Google Shape;56;p17"/>
          <p:cNvSpPr txBox="1">
            <a:spLocks noGrp="1"/>
          </p:cNvSpPr>
          <p:nvPr>
            <p:ph type="title"/>
          </p:nvPr>
        </p:nvSpPr>
        <p:spPr>
          <a:xfrm>
            <a:off x="386533" y="2840000"/>
            <a:ext cx="74940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400"/>
              <a:buNone/>
              <a:defRPr sz="45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617923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yellow half">
  <p:cSld name="Blue and yellow half">
    <p:bg>
      <p:bgPr>
        <a:solidFill>
          <a:srgbClr val="FFFFFF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59" name="Google Shape;59;p18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0" name="Google Shape;60;p18"/>
          <p:cNvSpPr>
            <a:spLocks noGrp="1"/>
          </p:cNvSpPr>
          <p:nvPr>
            <p:ph type="pic" idx="2"/>
          </p:nvPr>
        </p:nvSpPr>
        <p:spPr>
          <a:xfrm>
            <a:off x="6340633" y="228600"/>
            <a:ext cx="5354000" cy="30920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18"/>
          <p:cNvSpPr>
            <a:spLocks noGrp="1"/>
          </p:cNvSpPr>
          <p:nvPr>
            <p:ph type="pic" idx="3"/>
          </p:nvPr>
        </p:nvSpPr>
        <p:spPr>
          <a:xfrm>
            <a:off x="6346633" y="3525267"/>
            <a:ext cx="5342000" cy="300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57367828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half">
  <p:cSld name="Blue and blue half">
    <p:bg>
      <p:bgPr>
        <a:solidFill>
          <a:srgbClr val="FFFFFF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64" name="Google Shape;64;p19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5" name="Google Shape;65;p19"/>
          <p:cNvSpPr>
            <a:spLocks noGrp="1"/>
          </p:cNvSpPr>
          <p:nvPr>
            <p:ph type="pic" idx="2"/>
          </p:nvPr>
        </p:nvSpPr>
        <p:spPr>
          <a:xfrm>
            <a:off x="6340633" y="228600"/>
            <a:ext cx="5354000" cy="30920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9"/>
          <p:cNvSpPr>
            <a:spLocks noGrp="1"/>
          </p:cNvSpPr>
          <p:nvPr>
            <p:ph type="pic" idx="3"/>
          </p:nvPr>
        </p:nvSpPr>
        <p:spPr>
          <a:xfrm>
            <a:off x="6346633" y="3525267"/>
            <a:ext cx="5342000" cy="300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8954467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half 1">
  <p:cSld name="Blue and blue half 1">
    <p:bg>
      <p:bgPr>
        <a:solidFill>
          <a:srgbClr val="FFFFFF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0" name="Google Shape;70;p20"/>
          <p:cNvSpPr>
            <a:spLocks noGrp="1"/>
          </p:cNvSpPr>
          <p:nvPr>
            <p:ph type="pic" idx="2"/>
          </p:nvPr>
        </p:nvSpPr>
        <p:spPr>
          <a:xfrm>
            <a:off x="6340633" y="228600"/>
            <a:ext cx="5354000" cy="3092000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20"/>
          <p:cNvSpPr>
            <a:spLocks noGrp="1"/>
          </p:cNvSpPr>
          <p:nvPr>
            <p:ph type="pic" idx="3"/>
          </p:nvPr>
        </p:nvSpPr>
        <p:spPr>
          <a:xfrm>
            <a:off x="6346633" y="3525267"/>
            <a:ext cx="5342000" cy="300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0144646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half 1 1">
  <p:cSld name="Blue and blue half 1 1">
    <p:bg>
      <p:bgPr>
        <a:solidFill>
          <a:srgbClr val="FFFFF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/>
          <p:nvPr/>
        </p:nvSpPr>
        <p:spPr>
          <a:xfrm>
            <a:off x="0" y="0"/>
            <a:ext cx="6112000" cy="6858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sp>
        <p:nvSpPr>
          <p:cNvPr id="74" name="Google Shape;74;p21"/>
          <p:cNvSpPr txBox="1">
            <a:spLocks noGrp="1"/>
          </p:cNvSpPr>
          <p:nvPr>
            <p:ph type="title"/>
          </p:nvPr>
        </p:nvSpPr>
        <p:spPr>
          <a:xfrm>
            <a:off x="386533" y="2894200"/>
            <a:ext cx="4895200" cy="11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5" name="Google Shape;75;p21"/>
          <p:cNvSpPr>
            <a:spLocks noGrp="1"/>
          </p:cNvSpPr>
          <p:nvPr>
            <p:ph type="pic" idx="2"/>
          </p:nvPr>
        </p:nvSpPr>
        <p:spPr>
          <a:xfrm>
            <a:off x="6340633" y="228600"/>
            <a:ext cx="5354000" cy="30920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21"/>
          <p:cNvSpPr>
            <a:spLocks noGrp="1"/>
          </p:cNvSpPr>
          <p:nvPr>
            <p:ph type="pic" idx="3"/>
          </p:nvPr>
        </p:nvSpPr>
        <p:spPr>
          <a:xfrm>
            <a:off x="6346633" y="3525267"/>
            <a:ext cx="5342000" cy="300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805330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yellow left arrow">
  <p:cSld name="Blue and yellow left arrow">
    <p:bg>
      <p:bgPr>
        <a:solidFill>
          <a:srgbClr val="FFFFFF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2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0140090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left arrow ">
  <p:cSld name="Blue and blue left arrow ">
    <p:bg>
      <p:bgPr>
        <a:solidFill>
          <a:srgbClr val="FFFFFF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3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3" name="Google Shape;83;p23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455480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nd blue left arrow  1">
  <p:cSld name="Blue and blue left arrow  1">
    <p:bg>
      <p:bgPr>
        <a:solidFill>
          <a:srgbClr val="FFFFFF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/>
          <p:nvPr/>
        </p:nvSpPr>
        <p:spPr>
          <a:xfrm>
            <a:off x="-180467" y="-45716"/>
            <a:ext cx="5628243" cy="694944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87" name="Google Shape;87;p24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612385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ey left arrow">
  <p:cSld name="Grey left arrow">
    <p:bg>
      <p:bgPr>
        <a:solidFill>
          <a:srgbClr val="FFFFFF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5"/>
          <p:cNvSpPr/>
          <p:nvPr/>
        </p:nvSpPr>
        <p:spPr>
          <a:xfrm>
            <a:off x="-101599" y="-22867"/>
            <a:ext cx="5573732" cy="690372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91" name="Google Shape;91;p25"/>
          <p:cNvSpPr txBox="1">
            <a:spLocks noGrp="1"/>
          </p:cNvSpPr>
          <p:nvPr>
            <p:ph type="title"/>
          </p:nvPr>
        </p:nvSpPr>
        <p:spPr>
          <a:xfrm>
            <a:off x="437567" y="2564500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7503912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left arrow">
  <p:cSld name="Light grey left arrow">
    <p:bg>
      <p:bgPr>
        <a:solidFill>
          <a:schemeClr val="dk2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6"/>
          <p:cNvSpPr/>
          <p:nvPr/>
        </p:nvSpPr>
        <p:spPr>
          <a:xfrm>
            <a:off x="-180467" y="7200"/>
            <a:ext cx="5628243" cy="685800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6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431284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left arrow + grey ">
  <p:cSld name="Light grey left arrow + grey ">
    <p:bg>
      <p:bgPr>
        <a:solidFill>
          <a:schemeClr val="dk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7"/>
          <p:cNvSpPr/>
          <p:nvPr/>
        </p:nvSpPr>
        <p:spPr>
          <a:xfrm>
            <a:off x="-180467" y="7200"/>
            <a:ext cx="5628243" cy="685800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7"/>
          <p:cNvSpPr txBox="1">
            <a:spLocks noGrp="1"/>
          </p:cNvSpPr>
          <p:nvPr>
            <p:ph type="title"/>
          </p:nvPr>
        </p:nvSpPr>
        <p:spPr>
          <a:xfrm>
            <a:off x="242167" y="2515667"/>
            <a:ext cx="3766000" cy="20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268467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rrow two thirds ">
  <p:cSld name="Arrow two thirds ">
    <p:bg>
      <p:bgPr>
        <a:solidFill>
          <a:schemeClr val="dk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8"/>
          <p:cNvSpPr/>
          <p:nvPr/>
        </p:nvSpPr>
        <p:spPr>
          <a:xfrm>
            <a:off x="-2" y="22867"/>
            <a:ext cx="9966563" cy="681228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8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0439392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rrow two thirds  1">
  <p:cSld name="Arrow two thirds  1">
    <p:bg>
      <p:bgPr>
        <a:solidFill>
          <a:schemeClr val="dk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9"/>
          <p:cNvSpPr/>
          <p:nvPr/>
        </p:nvSpPr>
        <p:spPr>
          <a:xfrm>
            <a:off x="-2" y="22867"/>
            <a:ext cx="9966563" cy="681228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9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1824058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rrow two thirds">
  <p:cSld name="Blue arrow two thirds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0"/>
          <p:cNvSpPr/>
          <p:nvPr/>
        </p:nvSpPr>
        <p:spPr>
          <a:xfrm>
            <a:off x="0" y="0"/>
            <a:ext cx="9966563" cy="685800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highlight>
                <a:schemeClr val="dk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30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None/>
              <a:defRPr sz="3333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562227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rrow two thirds 1">
  <p:cSld name="Blue arrow two thirds 1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1"/>
          <p:cNvSpPr/>
          <p:nvPr/>
        </p:nvSpPr>
        <p:spPr>
          <a:xfrm>
            <a:off x="0" y="0"/>
            <a:ext cx="9966563" cy="685800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highlight>
                <a:schemeClr val="dk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1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10" name="Google Shape;110;p31"/>
          <p:cNvSpPr txBox="1"/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520181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rrow two thirds 1 1">
  <p:cSld name="Blue arrow two thirds 1 1">
    <p:bg>
      <p:bgPr>
        <a:solidFill>
          <a:schemeClr val="lt1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2"/>
          <p:cNvSpPr/>
          <p:nvPr/>
        </p:nvSpPr>
        <p:spPr>
          <a:xfrm>
            <a:off x="0" y="0"/>
            <a:ext cx="9966563" cy="685800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highlight>
                <a:schemeClr val="dk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32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134781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arrow two thirds 1 1 1">
  <p:cSld name="Blue arrow two thirds 1 1 1"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3"/>
          <p:cNvSpPr/>
          <p:nvPr/>
        </p:nvSpPr>
        <p:spPr>
          <a:xfrm>
            <a:off x="0" y="0"/>
            <a:ext cx="9966563" cy="6858000"/>
          </a:xfrm>
          <a:custGeom>
            <a:avLst/>
            <a:gdLst/>
            <a:ahLst/>
            <a:cxnLst/>
            <a:rect l="l" t="t" r="r" b="b"/>
            <a:pathLst>
              <a:path w="8446239" h="6858000" extrusionOk="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600" b="0" i="0" u="none" strike="noStrike" cap="none">
              <a:solidFill>
                <a:srgbClr val="FFFFFF"/>
              </a:solidFill>
              <a:highlight>
                <a:schemeClr val="dk2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3"/>
          <p:cNvSpPr txBox="1">
            <a:spLocks noGrp="1"/>
          </p:cNvSpPr>
          <p:nvPr>
            <p:ph type="title"/>
          </p:nvPr>
        </p:nvSpPr>
        <p:spPr>
          <a:xfrm>
            <a:off x="398567" y="530467"/>
            <a:ext cx="64716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3333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73414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">
  <p:cSld name="Blue background bottom text">
    <p:bg>
      <p:bgPr>
        <a:solidFill>
          <a:schemeClr val="dk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4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4267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397999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 1">
  <p:cSld name="Blue background bottom text 1">
    <p:bg>
      <p:bgPr>
        <a:solidFill>
          <a:schemeClr val="dk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5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sz="4267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3630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 1 1">
  <p:cSld name="Blue background bottom text 1 1">
    <p:bg>
      <p:bgPr>
        <a:solidFill>
          <a:schemeClr val="dk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6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4267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3" name="Google Shape;123;p36"/>
          <p:cNvSpPr txBox="1"/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#0080fa</a:t>
            </a: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1323683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 1 1 1">
  <p:cSld name="Blue background bottom text 1 1 1">
    <p:bg>
      <p:bgPr>
        <a:solidFill>
          <a:schemeClr val="lt2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7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6" name="Google Shape;126;p37"/>
          <p:cNvSpPr txBox="1"/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9396971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 bottom text 1 1 1 1">
  <p:cSld name="Blue background bottom text 1 1 1 1">
    <p:bg>
      <p:bgPr>
        <a:solidFill>
          <a:schemeClr val="accent3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8"/>
          <p:cNvSpPr txBox="1">
            <a:spLocks noGrp="1"/>
          </p:cNvSpPr>
          <p:nvPr>
            <p:ph type="title"/>
          </p:nvPr>
        </p:nvSpPr>
        <p:spPr>
          <a:xfrm>
            <a:off x="542933" y="5018233"/>
            <a:ext cx="10141200" cy="70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4267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29" name="Google Shape;129;p38"/>
          <p:cNvSpPr txBox="1"/>
          <p:nvPr/>
        </p:nvSpPr>
        <p:spPr>
          <a:xfrm>
            <a:off x="0" y="0"/>
            <a:ext cx="4000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9750696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bg>
      <p:bgPr>
        <a:solidFill>
          <a:srgbClr val="FFFFFF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9"/>
          <p:cNvSpPr txBox="1">
            <a:spLocks noGrp="1"/>
          </p:cNvSpPr>
          <p:nvPr>
            <p:ph type="title"/>
          </p:nvPr>
        </p:nvSpPr>
        <p:spPr>
          <a:xfrm>
            <a:off x="541433" y="1287400"/>
            <a:ext cx="10636000" cy="27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8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2" name="Google Shape;132;p39"/>
          <p:cNvSpPr txBox="1">
            <a:spLocks noGrp="1"/>
          </p:cNvSpPr>
          <p:nvPr>
            <p:ph type="subTitle" idx="1"/>
          </p:nvPr>
        </p:nvSpPr>
        <p:spPr>
          <a:xfrm>
            <a:off x="1112000" y="4314733"/>
            <a:ext cx="99680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4667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356261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bg>
      <p:bgPr>
        <a:solidFill>
          <a:schemeClr val="dk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0"/>
          <p:cNvSpPr txBox="1">
            <a:spLocks noGrp="1"/>
          </p:cNvSpPr>
          <p:nvPr>
            <p:ph type="title"/>
          </p:nvPr>
        </p:nvSpPr>
        <p:spPr>
          <a:xfrm>
            <a:off x="541433" y="1287400"/>
            <a:ext cx="10636000" cy="27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5" name="Google Shape;135;p40"/>
          <p:cNvSpPr txBox="1">
            <a:spLocks noGrp="1"/>
          </p:cNvSpPr>
          <p:nvPr>
            <p:ph type="subTitle" idx="1"/>
          </p:nvPr>
        </p:nvSpPr>
        <p:spPr>
          <a:xfrm>
            <a:off x="1112000" y="4314733"/>
            <a:ext cx="99680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None/>
              <a:defRPr sz="4667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1963565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 1">
  <p:cSld name="Title Slide 1 1">
    <p:bg>
      <p:bgPr>
        <a:solidFill>
          <a:schemeClr val="lt2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1"/>
          <p:cNvSpPr txBox="1">
            <a:spLocks noGrp="1"/>
          </p:cNvSpPr>
          <p:nvPr>
            <p:ph type="title"/>
          </p:nvPr>
        </p:nvSpPr>
        <p:spPr>
          <a:xfrm>
            <a:off x="541433" y="1287400"/>
            <a:ext cx="10636000" cy="27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38" name="Google Shape;138;p41"/>
          <p:cNvSpPr txBox="1">
            <a:spLocks noGrp="1"/>
          </p:cNvSpPr>
          <p:nvPr>
            <p:ph type="subTitle" idx="1"/>
          </p:nvPr>
        </p:nvSpPr>
        <p:spPr>
          <a:xfrm>
            <a:off x="1112000" y="4314733"/>
            <a:ext cx="9968000" cy="9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4667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91486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ark blue">
  <p:cSld name="Agenda dark blue">
    <p:bg>
      <p:bgPr>
        <a:solidFill>
          <a:schemeClr val="dk1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Google Shape;140;p42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1" name="Google Shape;141;p42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64762793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ouble blue">
  <p:cSld name="Agenda double blue">
    <p:bg>
      <p:bgPr>
        <a:solidFill>
          <a:schemeClr val="dk2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" name="Google Shape;143;p43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4" name="Google Shape;144;p43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63478495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yellow">
  <p:cSld name="Agenda yellow">
    <p:bg>
      <p:bgPr>
        <a:solidFill>
          <a:schemeClr val="accent3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" name="Google Shape;146;p44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47;p44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00308308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white">
  <p:cSld name="Agenda white">
    <p:bg>
      <p:bgPr>
        <a:solidFill>
          <a:srgbClr val="FFFFFF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" name="Google Shape;149;p45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0" name="Google Shape;150;p45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586547942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ark grey">
  <p:cSld name="Agenda dark grey">
    <p:bg>
      <p:bgPr>
        <a:solidFill>
          <a:schemeClr val="lt2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2" name="Google Shape;152;p46"/>
          <p:cNvCxnSpPr/>
          <p:nvPr/>
        </p:nvCxnSpPr>
        <p:spPr>
          <a:xfrm rot="10800000" flipH="1">
            <a:off x="575700" y="1371500"/>
            <a:ext cx="11600400" cy="16400"/>
          </a:xfrm>
          <a:prstGeom prst="straightConnector1">
            <a:avLst/>
          </a:prstGeom>
          <a:noFill/>
          <a:ln w="1905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3" name="Google Shape;153;p46"/>
          <p:cNvSpPr txBox="1"/>
          <p:nvPr/>
        </p:nvSpPr>
        <p:spPr>
          <a:xfrm>
            <a:off x="493267" y="421100"/>
            <a:ext cx="6930000" cy="9643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67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4667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45246839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blue two-thirds">
  <p:cSld name="Agenda blue two-thirds">
    <p:bg>
      <p:bgPr>
        <a:solidFill>
          <a:schemeClr val="lt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7"/>
          <p:cNvSpPr/>
          <p:nvPr/>
        </p:nvSpPr>
        <p:spPr>
          <a:xfrm>
            <a:off x="0" y="0"/>
            <a:ext cx="42832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6" name="Google Shape;156;p47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rgbClr val="F2F2F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rgbClr val="F2F2F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95090895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blue two-thirds 1">
  <p:cSld name="Agenda blue two-thirds 1">
    <p:bg>
      <p:bgPr>
        <a:solidFill>
          <a:schemeClr val="lt2"/>
        </a:solid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8"/>
          <p:cNvSpPr/>
          <p:nvPr/>
        </p:nvSpPr>
        <p:spPr>
          <a:xfrm>
            <a:off x="3643300" y="167"/>
            <a:ext cx="8548800" cy="6858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" name="Google Shape;159;p48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chemeClr val="dk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565867398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ouble blue two-thirds 1">
  <p:cSld name="Agenda double blue two-thirds 1"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9"/>
          <p:cNvSpPr/>
          <p:nvPr/>
        </p:nvSpPr>
        <p:spPr>
          <a:xfrm>
            <a:off x="0" y="0"/>
            <a:ext cx="4283200" cy="68580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2" name="Google Shape;162;p49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chemeClr val="lt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chemeClr val="lt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8747776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blue yellow two-thirds">
  <p:cSld name="Agenda blue yellow two-thirds">
    <p:bg>
      <p:bgPr>
        <a:solidFill>
          <a:schemeClr val="lt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0"/>
          <p:cNvSpPr/>
          <p:nvPr/>
        </p:nvSpPr>
        <p:spPr>
          <a:xfrm>
            <a:off x="0" y="0"/>
            <a:ext cx="42832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50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4096391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dark grey two-thirds 1">
  <p:cSld name="Agenda dark grey two-thirds 1"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1"/>
          <p:cNvSpPr/>
          <p:nvPr/>
        </p:nvSpPr>
        <p:spPr>
          <a:xfrm>
            <a:off x="0" y="0"/>
            <a:ext cx="4283600" cy="68580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" name="Google Shape;168;p51"/>
          <p:cNvSpPr txBox="1"/>
          <p:nvPr/>
        </p:nvSpPr>
        <p:spPr>
          <a:xfrm>
            <a:off x="288733" y="2895400"/>
            <a:ext cx="2863600" cy="1066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333" b="1">
                <a:solidFill>
                  <a:srgbClr val="F2F2F2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5333" b="1">
              <a:solidFill>
                <a:srgbClr val="F2F2F2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65685344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line 1">
  <p:cSld name="Section header line 1">
    <p:bg>
      <p:bgPr>
        <a:solidFill>
          <a:schemeClr val="dk2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52"/>
          <p:cNvSpPr txBox="1">
            <a:spLocks noGrp="1"/>
          </p:cNvSpPr>
          <p:nvPr>
            <p:ph type="title"/>
          </p:nvPr>
        </p:nvSpPr>
        <p:spPr>
          <a:xfrm>
            <a:off x="203400" y="3669667"/>
            <a:ext cx="110932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57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cxnSp>
        <p:nvCxnSpPr>
          <p:cNvPr id="171" name="Google Shape;171;p52"/>
          <p:cNvCxnSpPr/>
          <p:nvPr/>
        </p:nvCxnSpPr>
        <p:spPr>
          <a:xfrm>
            <a:off x="43600" y="3418800"/>
            <a:ext cx="12104800" cy="204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3877996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yellow line">
  <p:cSld name="Section header yellow line">
    <p:bg>
      <p:bgPr>
        <a:solidFill>
          <a:schemeClr val="dk2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53"/>
          <p:cNvSpPr txBox="1">
            <a:spLocks noGrp="1"/>
          </p:cNvSpPr>
          <p:nvPr>
            <p:ph type="title"/>
          </p:nvPr>
        </p:nvSpPr>
        <p:spPr>
          <a:xfrm>
            <a:off x="203400" y="3669667"/>
            <a:ext cx="110932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300"/>
              <a:buNone/>
              <a:defRPr sz="57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cxnSp>
        <p:nvCxnSpPr>
          <p:cNvPr id="174" name="Google Shape;174;p53"/>
          <p:cNvCxnSpPr/>
          <p:nvPr/>
        </p:nvCxnSpPr>
        <p:spPr>
          <a:xfrm rot="10800000" flipH="1">
            <a:off x="-44600" y="3427800"/>
            <a:ext cx="12281200" cy="2400"/>
          </a:xfrm>
          <a:prstGeom prst="straightConnector1">
            <a:avLst/>
          </a:prstGeom>
          <a:noFill/>
          <a:ln w="1905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239668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light blue line ">
  <p:cSld name="Section header light blue line ">
    <p:bg>
      <p:bgPr>
        <a:solidFill>
          <a:schemeClr val="dk2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4"/>
          <p:cNvSpPr txBox="1">
            <a:spLocks noGrp="1"/>
          </p:cNvSpPr>
          <p:nvPr>
            <p:ph type="title"/>
          </p:nvPr>
        </p:nvSpPr>
        <p:spPr>
          <a:xfrm>
            <a:off x="203400" y="3669667"/>
            <a:ext cx="11093200" cy="1034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57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cxnSp>
        <p:nvCxnSpPr>
          <p:cNvPr id="177" name="Google Shape;177;p54"/>
          <p:cNvCxnSpPr/>
          <p:nvPr/>
        </p:nvCxnSpPr>
        <p:spPr>
          <a:xfrm rot="10800000" flipH="1">
            <a:off x="-44600" y="3427800"/>
            <a:ext cx="12281200" cy="24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16371920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light blue">
  <p:cSld name="Big statement light blue">
    <p:bg>
      <p:bgPr>
        <a:solidFill>
          <a:srgbClr val="F2F2F2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5"/>
          <p:cNvSpPr txBox="1">
            <a:spLocks noGrp="1"/>
          </p:cNvSpPr>
          <p:nvPr>
            <p:ph type="title"/>
          </p:nvPr>
        </p:nvSpPr>
        <p:spPr>
          <a:xfrm>
            <a:off x="333667" y="3669667"/>
            <a:ext cx="110932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5733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0253999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dark blue ">
  <p:cSld name="Big statement dark blue ">
    <p:bg>
      <p:bgPr>
        <a:solidFill>
          <a:schemeClr val="dk2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6"/>
          <p:cNvSpPr txBox="1">
            <a:spLocks noGrp="1"/>
          </p:cNvSpPr>
          <p:nvPr>
            <p:ph type="title"/>
          </p:nvPr>
        </p:nvSpPr>
        <p:spPr>
          <a:xfrm>
            <a:off x="203400" y="3669667"/>
            <a:ext cx="110932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None/>
              <a:defRPr sz="57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81743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dk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7"/>
          <p:cNvSpPr/>
          <p:nvPr/>
        </p:nvSpPr>
        <p:spPr>
          <a:xfrm>
            <a:off x="24000" y="0"/>
            <a:ext cx="12144000" cy="47284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chemeClr val="dk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4" name="Google Shape;184;p57"/>
          <p:cNvSpPr txBox="1">
            <a:spLocks noGrp="1"/>
          </p:cNvSpPr>
          <p:nvPr>
            <p:ph type="title"/>
          </p:nvPr>
        </p:nvSpPr>
        <p:spPr>
          <a:xfrm>
            <a:off x="804967" y="1191167"/>
            <a:ext cx="70396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333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85" name="Google Shape;185;p57"/>
          <p:cNvSpPr txBox="1">
            <a:spLocks noGrp="1"/>
          </p:cNvSpPr>
          <p:nvPr>
            <p:ph type="subTitle" idx="1"/>
          </p:nvPr>
        </p:nvSpPr>
        <p:spPr>
          <a:xfrm>
            <a:off x="804967" y="5536433"/>
            <a:ext cx="10115600" cy="6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 sz="2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8781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slide grey">
  <p:cSld name="Title and body slide grey">
    <p:bg>
      <p:bgPr>
        <a:solidFill>
          <a:schemeClr val="dk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8"/>
          <p:cNvSpPr txBox="1">
            <a:spLocks noGrp="1"/>
          </p:cNvSpPr>
          <p:nvPr>
            <p:ph type="title"/>
          </p:nvPr>
        </p:nvSpPr>
        <p:spPr>
          <a:xfrm>
            <a:off x="371833" y="312867"/>
            <a:ext cx="86276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333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7895075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ue background">
  <p:cSld name="Blue background">
    <p:bg>
      <p:bgPr>
        <a:solidFill>
          <a:schemeClr val="dk2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9"/>
          <p:cNvSpPr txBox="1">
            <a:spLocks noGrp="1"/>
          </p:cNvSpPr>
          <p:nvPr>
            <p:ph type="title"/>
          </p:nvPr>
        </p:nvSpPr>
        <p:spPr>
          <a:xfrm>
            <a:off x="371833" y="312867"/>
            <a:ext cx="8627600" cy="103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3333" b="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669786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">
  <p:cSld name="End">
    <p:bg>
      <p:bgPr>
        <a:solidFill>
          <a:schemeClr val="lt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6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192" name="Google Shape;192;p60"/>
          <p:cNvSpPr/>
          <p:nvPr/>
        </p:nvSpPr>
        <p:spPr>
          <a:xfrm>
            <a:off x="-48133" y="-144367"/>
            <a:ext cx="12240400" cy="70024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</a:endParaRPr>
          </a:p>
        </p:txBody>
      </p:sp>
      <p:pic>
        <p:nvPicPr>
          <p:cNvPr id="193" name="Google Shape;193;p60"/>
          <p:cNvPicPr preferRelativeResize="0"/>
          <p:nvPr/>
        </p:nvPicPr>
        <p:blipFill rotWithShape="1">
          <a:blip r:embed="rId2">
            <a:alphaModFix/>
          </a:blip>
          <a:srcRect l="18459" r="18453"/>
          <a:stretch/>
        </p:blipFill>
        <p:spPr>
          <a:xfrm>
            <a:off x="3165134" y="1436867"/>
            <a:ext cx="5813868" cy="3839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213710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. Title Only">
  <p:cSld name="1_D. Title Only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1"/>
          <p:cNvSpPr txBox="1">
            <a:spLocks noGrp="1"/>
          </p:cNvSpPr>
          <p:nvPr>
            <p:ph type="dt" idx="10"/>
          </p:nvPr>
        </p:nvSpPr>
        <p:spPr>
          <a:xfrm>
            <a:off x="9677400" y="6333269"/>
            <a:ext cx="1482000" cy="2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6" name="Google Shape;196;p61"/>
          <p:cNvSpPr txBox="1">
            <a:spLocks noGrp="1"/>
          </p:cNvSpPr>
          <p:nvPr>
            <p:ph type="title"/>
          </p:nvPr>
        </p:nvSpPr>
        <p:spPr>
          <a:xfrm>
            <a:off x="630000" y="622800"/>
            <a:ext cx="10933600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092050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een left arrow">
  <p:cSld name="Green left arrow">
    <p:bg>
      <p:bgPr>
        <a:solidFill>
          <a:srgbClr val="F2F2F2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2"/>
          <p:cNvSpPr/>
          <p:nvPr/>
        </p:nvSpPr>
        <p:spPr>
          <a:xfrm>
            <a:off x="0" y="0"/>
            <a:ext cx="4088312" cy="6858000"/>
          </a:xfrm>
          <a:custGeom>
            <a:avLst/>
            <a:gdLst/>
            <a:ahLst/>
            <a:cxnLst/>
            <a:rect l="l" t="t" r="r" b="b"/>
            <a:pathLst>
              <a:path w="4088312" h="6858000" extrusionOk="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62"/>
          <p:cNvSpPr txBox="1">
            <a:spLocks noGrp="1"/>
          </p:cNvSpPr>
          <p:nvPr>
            <p:ph type="title"/>
          </p:nvPr>
        </p:nvSpPr>
        <p:spPr>
          <a:xfrm>
            <a:off x="630000" y="2764203"/>
            <a:ext cx="2478800" cy="13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3200">
                <a:solidFill>
                  <a:schemeClr val="lt2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62"/>
          <p:cNvSpPr txBox="1">
            <a:spLocks noGrp="1"/>
          </p:cNvSpPr>
          <p:nvPr>
            <p:ph type="dt" idx="10"/>
          </p:nvPr>
        </p:nvSpPr>
        <p:spPr>
          <a:xfrm>
            <a:off x="9677400" y="6394824"/>
            <a:ext cx="14820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1" name="Google Shape;201;p62"/>
          <p:cNvSpPr txBox="1"/>
          <p:nvPr/>
        </p:nvSpPr>
        <p:spPr>
          <a:xfrm>
            <a:off x="11167872" y="6404824"/>
            <a:ext cx="3812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10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‹#›</a:t>
            </a:fld>
            <a:endParaRPr sz="1067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62"/>
          <p:cNvPicPr preferRelativeResize="0"/>
          <p:nvPr/>
        </p:nvPicPr>
        <p:blipFill rotWithShape="1">
          <a:blip r:embed="rId2">
            <a:alphaModFix/>
          </a:blip>
          <a:srcRect t="6214" b="7720"/>
          <a:stretch/>
        </p:blipFill>
        <p:spPr>
          <a:xfrm rot="125994">
            <a:off x="2180142" y="3405403"/>
            <a:ext cx="2696477" cy="3464071"/>
          </a:xfrm>
          <a:custGeom>
            <a:avLst/>
            <a:gdLst/>
            <a:ahLst/>
            <a:cxnLst/>
            <a:rect l="l" t="t" r="r" b="b"/>
            <a:pathLst>
              <a:path w="2694666" h="3461745" extrusionOk="0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018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bg>
      <p:bgPr>
        <a:solidFill>
          <a:schemeClr val="dk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63"/>
          <p:cNvSpPr txBox="1">
            <a:spLocks noGrp="1"/>
          </p:cNvSpPr>
          <p:nvPr>
            <p:ph type="title"/>
          </p:nvPr>
        </p:nvSpPr>
        <p:spPr>
          <a:xfrm>
            <a:off x="415600" y="255233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b="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63"/>
          <p:cNvSpPr/>
          <p:nvPr/>
        </p:nvSpPr>
        <p:spPr>
          <a:xfrm>
            <a:off x="22200" y="1630467"/>
            <a:ext cx="12192000" cy="43220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6" name="Google Shape;206;p63"/>
          <p:cNvSpPr txBox="1"/>
          <p:nvPr/>
        </p:nvSpPr>
        <p:spPr>
          <a:xfrm>
            <a:off x="476567" y="1931667"/>
            <a:ext cx="10810000" cy="3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59686586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 1">
  <p:cSld name="Custom Layout 1 1">
    <p:bg>
      <p:bgPr>
        <a:solidFill>
          <a:schemeClr val="dk1"/>
        </a:solid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4"/>
          <p:cNvSpPr txBox="1">
            <a:spLocks noGrp="1"/>
          </p:cNvSpPr>
          <p:nvPr>
            <p:ph type="title"/>
          </p:nvPr>
        </p:nvSpPr>
        <p:spPr>
          <a:xfrm>
            <a:off x="415600" y="255233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64"/>
          <p:cNvSpPr/>
          <p:nvPr/>
        </p:nvSpPr>
        <p:spPr>
          <a:xfrm>
            <a:off x="22200" y="1630467"/>
            <a:ext cx="12192000" cy="4322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0" name="Google Shape;210;p64"/>
          <p:cNvSpPr txBox="1"/>
          <p:nvPr/>
        </p:nvSpPr>
        <p:spPr>
          <a:xfrm>
            <a:off x="476567" y="1931667"/>
            <a:ext cx="10810000" cy="37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43013050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xes ">
  <p:cSld name="Boxes ">
    <p:bg>
      <p:bgPr>
        <a:solidFill>
          <a:schemeClr val="dk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5"/>
          <p:cNvSpPr txBox="1">
            <a:spLocks noGrp="1"/>
          </p:cNvSpPr>
          <p:nvPr>
            <p:ph type="title"/>
          </p:nvPr>
        </p:nvSpPr>
        <p:spPr>
          <a:xfrm>
            <a:off x="415600" y="255233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b="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65"/>
          <p:cNvSpPr/>
          <p:nvPr/>
        </p:nvSpPr>
        <p:spPr>
          <a:xfrm>
            <a:off x="0" y="1112700"/>
            <a:ext cx="12192000" cy="5452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4" name="Google Shape;214;p65"/>
          <p:cNvSpPr/>
          <p:nvPr/>
        </p:nvSpPr>
        <p:spPr>
          <a:xfrm>
            <a:off x="2476167" y="1320584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5" name="Google Shape;215;p65"/>
          <p:cNvSpPr/>
          <p:nvPr/>
        </p:nvSpPr>
        <p:spPr>
          <a:xfrm>
            <a:off x="2476167" y="26790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6" name="Google Shape;216;p65"/>
          <p:cNvSpPr/>
          <p:nvPr/>
        </p:nvSpPr>
        <p:spPr>
          <a:xfrm>
            <a:off x="2476167" y="40374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17" name="Google Shape;217;p65"/>
          <p:cNvSpPr/>
          <p:nvPr/>
        </p:nvSpPr>
        <p:spPr>
          <a:xfrm>
            <a:off x="2476167" y="53958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218" name="Google Shape;218;p65"/>
          <p:cNvCxnSpPr>
            <a:stCxn id="214" idx="2"/>
            <a:endCxn id="215" idx="0"/>
          </p:cNvCxnSpPr>
          <p:nvPr/>
        </p:nvCxnSpPr>
        <p:spPr>
          <a:xfrm>
            <a:off x="5926367" y="2282184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9" name="Google Shape;219;p65"/>
          <p:cNvCxnSpPr>
            <a:stCxn id="215" idx="2"/>
            <a:endCxn id="216" idx="0"/>
          </p:cNvCxnSpPr>
          <p:nvPr/>
        </p:nvCxnSpPr>
        <p:spPr>
          <a:xfrm>
            <a:off x="5926367" y="3640600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0" name="Google Shape;220;p65"/>
          <p:cNvCxnSpPr>
            <a:stCxn id="216" idx="2"/>
            <a:endCxn id="217" idx="0"/>
          </p:cNvCxnSpPr>
          <p:nvPr/>
        </p:nvCxnSpPr>
        <p:spPr>
          <a:xfrm>
            <a:off x="5926367" y="4999000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2663005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xes  1">
  <p:cSld name="Boxes  1">
    <p:bg>
      <p:bgPr>
        <a:solidFill>
          <a:schemeClr val="dk1"/>
        </a:solidFill>
        <a:effectLst/>
      </p:bgPr>
    </p:bg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6"/>
          <p:cNvSpPr txBox="1">
            <a:spLocks noGrp="1"/>
          </p:cNvSpPr>
          <p:nvPr>
            <p:ph type="title"/>
          </p:nvPr>
        </p:nvSpPr>
        <p:spPr>
          <a:xfrm>
            <a:off x="415600" y="255233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66"/>
          <p:cNvSpPr/>
          <p:nvPr/>
        </p:nvSpPr>
        <p:spPr>
          <a:xfrm>
            <a:off x="0" y="1112700"/>
            <a:ext cx="12192000" cy="5452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4" name="Google Shape;224;p66"/>
          <p:cNvSpPr/>
          <p:nvPr/>
        </p:nvSpPr>
        <p:spPr>
          <a:xfrm>
            <a:off x="2476167" y="1320584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5" name="Google Shape;225;p66"/>
          <p:cNvSpPr/>
          <p:nvPr/>
        </p:nvSpPr>
        <p:spPr>
          <a:xfrm>
            <a:off x="2476167" y="26790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6" name="Google Shape;226;p66"/>
          <p:cNvSpPr/>
          <p:nvPr/>
        </p:nvSpPr>
        <p:spPr>
          <a:xfrm>
            <a:off x="2476167" y="40374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7" name="Google Shape;227;p66"/>
          <p:cNvSpPr/>
          <p:nvPr/>
        </p:nvSpPr>
        <p:spPr>
          <a:xfrm>
            <a:off x="2476167" y="5395800"/>
            <a:ext cx="6900400" cy="961600"/>
          </a:xfrm>
          <a:prstGeom prst="rect">
            <a:avLst/>
          </a:prstGeom>
          <a:solidFill>
            <a:srgbClr val="000000">
              <a:alpha val="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228" name="Google Shape;228;p66"/>
          <p:cNvCxnSpPr>
            <a:stCxn id="224" idx="2"/>
            <a:endCxn id="225" idx="0"/>
          </p:cNvCxnSpPr>
          <p:nvPr/>
        </p:nvCxnSpPr>
        <p:spPr>
          <a:xfrm>
            <a:off x="5926367" y="2282184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9" name="Google Shape;229;p66"/>
          <p:cNvCxnSpPr>
            <a:stCxn id="225" idx="2"/>
            <a:endCxn id="226" idx="0"/>
          </p:cNvCxnSpPr>
          <p:nvPr/>
        </p:nvCxnSpPr>
        <p:spPr>
          <a:xfrm>
            <a:off x="5926367" y="3640600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0" name="Google Shape;230;p66"/>
          <p:cNvCxnSpPr>
            <a:stCxn id="226" idx="2"/>
            <a:endCxn id="227" idx="0"/>
          </p:cNvCxnSpPr>
          <p:nvPr/>
        </p:nvCxnSpPr>
        <p:spPr>
          <a:xfrm>
            <a:off x="5926367" y="4999000"/>
            <a:ext cx="0" cy="39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403082951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. Green arrow one third">
  <p:cSld name="D. Green arrow one third">
    <p:bg>
      <p:bgPr>
        <a:solidFill>
          <a:schemeClr val="lt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67"/>
          <p:cNvSpPr/>
          <p:nvPr/>
        </p:nvSpPr>
        <p:spPr>
          <a:xfrm>
            <a:off x="1" y="0"/>
            <a:ext cx="542680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dk2"/>
              </a:gs>
              <a:gs pos="100000">
                <a:schemeClr val="accent2"/>
              </a:gs>
            </a:gsLst>
            <a:lin ang="8100019" scaled="0"/>
          </a:gradFill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endParaRPr sz="12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67"/>
          <p:cNvSpPr txBox="1">
            <a:spLocks noGrp="1"/>
          </p:cNvSpPr>
          <p:nvPr>
            <p:ph type="title"/>
          </p:nvPr>
        </p:nvSpPr>
        <p:spPr>
          <a:xfrm>
            <a:off x="630000" y="1785600"/>
            <a:ext cx="4062400" cy="32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None/>
              <a:defRPr sz="4400" b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67"/>
          <p:cNvSpPr txBox="1">
            <a:spLocks noGrp="1"/>
          </p:cNvSpPr>
          <p:nvPr>
            <p:ph type="dt" idx="10"/>
          </p:nvPr>
        </p:nvSpPr>
        <p:spPr>
          <a:xfrm>
            <a:off x="9677400" y="6394824"/>
            <a:ext cx="14820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0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5" name="Google Shape;235;p67"/>
          <p:cNvSpPr txBox="1"/>
          <p:nvPr/>
        </p:nvSpPr>
        <p:spPr>
          <a:xfrm>
            <a:off x="11167872" y="6404824"/>
            <a:ext cx="381200" cy="16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" sz="1067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t>‹#›</a:t>
            </a:fld>
            <a:endParaRPr sz="1067" b="0" i="0" u="none" strike="noStrike" cap="non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6" name="Google Shape;236;p67"/>
          <p:cNvPicPr preferRelativeResize="0"/>
          <p:nvPr/>
        </p:nvPicPr>
        <p:blipFill rotWithShape="1">
          <a:blip r:embed="rId2">
            <a:alphaModFix/>
          </a:blip>
          <a:srcRect t="7565" b="6863"/>
          <a:stretch/>
        </p:blipFill>
        <p:spPr>
          <a:xfrm>
            <a:off x="3578059" y="3416301"/>
            <a:ext cx="2694667" cy="3441700"/>
          </a:xfrm>
          <a:custGeom>
            <a:avLst/>
            <a:gdLst/>
            <a:ahLst/>
            <a:cxnLst/>
            <a:rect l="l" t="t" r="r" b="b"/>
            <a:pathLst>
              <a:path w="2694666" h="3441700" extrusionOk="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46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1_Title slide 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68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39" name="Google Shape;239;p68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240" name="Google Shape;240;p6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2200456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6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6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40256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3047924" lvl="4" indent="-440256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3657509" lvl="5" indent="-440256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4267093" lvl="6" indent="-677316"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4876678" lvl="7" indent="-770447">
              <a:spcBef>
                <a:spcPts val="0"/>
              </a:spcBef>
              <a:spcAft>
                <a:spcPts val="0"/>
              </a:spcAft>
              <a:buSzPts val="5500"/>
              <a:buChar char="○"/>
              <a:defRPr/>
            </a:lvl8pPr>
            <a:lvl9pPr marL="5486263" lvl="8" indent="-507987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244" name="Google Shape;244;p6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2945180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claimer">
  <p:cSld name="Disclaimer">
    <p:bg>
      <p:bgPr>
        <a:solidFill>
          <a:schemeClr val="lt2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70"/>
          <p:cNvSpPr txBox="1">
            <a:spLocks noGrp="1"/>
          </p:cNvSpPr>
          <p:nvPr>
            <p:ph type="dt" idx="10"/>
          </p:nvPr>
        </p:nvSpPr>
        <p:spPr>
          <a:xfrm>
            <a:off x="9677400" y="6333269"/>
            <a:ext cx="1482000" cy="225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>
                <a:solidFill>
                  <a:srgbClr val="7F7F7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5490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 type="blank">
  <p:cSld name="Blank 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49" name="Google Shape;249;p71"/>
          <p:cNvSpPr txBox="1">
            <a:spLocks noGrp="1"/>
          </p:cNvSpPr>
          <p:nvPr>
            <p:ph type="ftr" idx="11"/>
          </p:nvPr>
        </p:nvSpPr>
        <p:spPr>
          <a:xfrm>
            <a:off x="3124200" y="6356351"/>
            <a:ext cx="289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67"/>
            </a:lvl9pPr>
          </a:lstStyle>
          <a:p>
            <a:endParaRPr/>
          </a:p>
        </p:txBody>
      </p:sp>
      <p:sp>
        <p:nvSpPr>
          <p:cNvPr id="250" name="Google Shape;250;p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467"/>
            </a:lvl1pPr>
            <a:lvl2pPr marL="0" lvl="1" indent="0" algn="r">
              <a:spcBef>
                <a:spcPts val="0"/>
              </a:spcBef>
              <a:buNone/>
              <a:defRPr sz="1467"/>
            </a:lvl2pPr>
            <a:lvl3pPr marL="0" lvl="2" indent="0" algn="r">
              <a:spcBef>
                <a:spcPts val="0"/>
              </a:spcBef>
              <a:buNone/>
              <a:defRPr sz="1467"/>
            </a:lvl3pPr>
            <a:lvl4pPr marL="0" lvl="3" indent="0" algn="r">
              <a:spcBef>
                <a:spcPts val="0"/>
              </a:spcBef>
              <a:buNone/>
              <a:defRPr sz="1467"/>
            </a:lvl4pPr>
            <a:lvl5pPr marL="0" lvl="4" indent="0" algn="r">
              <a:spcBef>
                <a:spcPts val="0"/>
              </a:spcBef>
              <a:buNone/>
              <a:defRPr sz="1467"/>
            </a:lvl5pPr>
            <a:lvl6pPr marL="0" lvl="5" indent="0" algn="r">
              <a:spcBef>
                <a:spcPts val="0"/>
              </a:spcBef>
              <a:buNone/>
              <a:defRPr sz="1467"/>
            </a:lvl6pPr>
            <a:lvl7pPr marL="0" lvl="6" indent="0" algn="r">
              <a:spcBef>
                <a:spcPts val="0"/>
              </a:spcBef>
              <a:buNone/>
              <a:defRPr sz="1467"/>
            </a:lvl7pPr>
            <a:lvl8pPr marL="0" lvl="7" indent="0" algn="r">
              <a:spcBef>
                <a:spcPts val="0"/>
              </a:spcBef>
              <a:buNone/>
              <a:defRPr sz="1467"/>
            </a:lvl8pPr>
            <a:lvl9pPr marL="0" lvl="8" indent="0" algn="r">
              <a:spcBef>
                <a:spcPts val="0"/>
              </a:spcBef>
              <a:buNone/>
              <a:defRPr sz="1467"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3380512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96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image" Target="../media/image7.svg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1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56.xml"/><Relationship Id="rId21" Type="http://schemas.openxmlformats.org/officeDocument/2006/relationships/slideLayout" Target="../slideLayouts/slideLayout74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slideLayout" Target="../slideLayouts/slideLayout70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20" Type="http://schemas.openxmlformats.org/officeDocument/2006/relationships/slideLayout" Target="../slideLayouts/slideLayout73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23" Type="http://schemas.openxmlformats.org/officeDocument/2006/relationships/theme" Target="../theme/theme4.xml"/><Relationship Id="rId10" Type="http://schemas.openxmlformats.org/officeDocument/2006/relationships/slideLayout" Target="../slideLayouts/slideLayout63.xml"/><Relationship Id="rId19" Type="http://schemas.openxmlformats.org/officeDocument/2006/relationships/slideLayout" Target="../slideLayouts/slideLayout72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Relationship Id="rId22" Type="http://schemas.openxmlformats.org/officeDocument/2006/relationships/slideLayout" Target="../slideLayouts/slideLayout75.xml"/></Relationships>
</file>

<file path=ppt/slideMasters/_rels/slideMaster5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96.xml"/><Relationship Id="rId42" Type="http://schemas.openxmlformats.org/officeDocument/2006/relationships/slideLayout" Target="../slideLayouts/slideLayout117.xml"/><Relationship Id="rId47" Type="http://schemas.openxmlformats.org/officeDocument/2006/relationships/slideLayout" Target="../slideLayouts/slideLayout122.xml"/><Relationship Id="rId63" Type="http://schemas.openxmlformats.org/officeDocument/2006/relationships/slideLayout" Target="../slideLayouts/slideLayout138.xml"/><Relationship Id="rId68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82.xml"/><Relationship Id="rId71" Type="http://schemas.openxmlformats.org/officeDocument/2006/relationships/slideLayout" Target="../slideLayouts/slideLayout146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9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99.xml"/><Relationship Id="rId32" Type="http://schemas.openxmlformats.org/officeDocument/2006/relationships/slideLayout" Target="../slideLayouts/slideLayout107.xml"/><Relationship Id="rId37" Type="http://schemas.openxmlformats.org/officeDocument/2006/relationships/slideLayout" Target="../slideLayouts/slideLayout112.xml"/><Relationship Id="rId40" Type="http://schemas.openxmlformats.org/officeDocument/2006/relationships/slideLayout" Target="../slideLayouts/slideLayout115.xml"/><Relationship Id="rId45" Type="http://schemas.openxmlformats.org/officeDocument/2006/relationships/slideLayout" Target="../slideLayouts/slideLayout120.xml"/><Relationship Id="rId53" Type="http://schemas.openxmlformats.org/officeDocument/2006/relationships/slideLayout" Target="../slideLayouts/slideLayout128.xml"/><Relationship Id="rId58" Type="http://schemas.openxmlformats.org/officeDocument/2006/relationships/slideLayout" Target="../slideLayouts/slideLayout133.xml"/><Relationship Id="rId66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80.xml"/><Relationship Id="rId61" Type="http://schemas.openxmlformats.org/officeDocument/2006/relationships/slideLayout" Target="../slideLayouts/slideLayout136.xml"/><Relationship Id="rId1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slideLayout" Target="../slideLayouts/slideLayout102.xml"/><Relationship Id="rId30" Type="http://schemas.openxmlformats.org/officeDocument/2006/relationships/slideLayout" Target="../slideLayouts/slideLayout105.xml"/><Relationship Id="rId35" Type="http://schemas.openxmlformats.org/officeDocument/2006/relationships/slideLayout" Target="../slideLayouts/slideLayout110.xml"/><Relationship Id="rId43" Type="http://schemas.openxmlformats.org/officeDocument/2006/relationships/slideLayout" Target="../slideLayouts/slideLayout118.xml"/><Relationship Id="rId48" Type="http://schemas.openxmlformats.org/officeDocument/2006/relationships/slideLayout" Target="../slideLayouts/slideLayout123.xml"/><Relationship Id="rId56" Type="http://schemas.openxmlformats.org/officeDocument/2006/relationships/slideLayout" Target="../slideLayouts/slideLayout131.xml"/><Relationship Id="rId64" Type="http://schemas.openxmlformats.org/officeDocument/2006/relationships/slideLayout" Target="../slideLayouts/slideLayout139.xml"/><Relationship Id="rId69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83.xml"/><Relationship Id="rId51" Type="http://schemas.openxmlformats.org/officeDocument/2006/relationships/slideLayout" Target="../slideLayouts/slideLayout126.xml"/><Relationship Id="rId72" Type="http://schemas.openxmlformats.org/officeDocument/2006/relationships/theme" Target="../theme/theme5.xml"/><Relationship Id="rId3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slideLayout" Target="../slideLayouts/slideLayout100.xml"/><Relationship Id="rId33" Type="http://schemas.openxmlformats.org/officeDocument/2006/relationships/slideLayout" Target="../slideLayouts/slideLayout108.xml"/><Relationship Id="rId38" Type="http://schemas.openxmlformats.org/officeDocument/2006/relationships/slideLayout" Target="../slideLayouts/slideLayout113.xml"/><Relationship Id="rId46" Type="http://schemas.openxmlformats.org/officeDocument/2006/relationships/slideLayout" Target="../slideLayouts/slideLayout121.xml"/><Relationship Id="rId59" Type="http://schemas.openxmlformats.org/officeDocument/2006/relationships/slideLayout" Target="../slideLayouts/slideLayout134.xml"/><Relationship Id="rId67" Type="http://schemas.openxmlformats.org/officeDocument/2006/relationships/slideLayout" Target="../slideLayouts/slideLayout142.xml"/><Relationship Id="rId20" Type="http://schemas.openxmlformats.org/officeDocument/2006/relationships/slideLayout" Target="../slideLayouts/slideLayout95.xml"/><Relationship Id="rId41" Type="http://schemas.openxmlformats.org/officeDocument/2006/relationships/slideLayout" Target="../slideLayouts/slideLayout116.xml"/><Relationship Id="rId54" Type="http://schemas.openxmlformats.org/officeDocument/2006/relationships/slideLayout" Target="../slideLayouts/slideLayout129.xml"/><Relationship Id="rId62" Type="http://schemas.openxmlformats.org/officeDocument/2006/relationships/slideLayout" Target="../slideLayouts/slideLayout137.xml"/><Relationship Id="rId70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28" Type="http://schemas.openxmlformats.org/officeDocument/2006/relationships/slideLayout" Target="../slideLayouts/slideLayout103.xml"/><Relationship Id="rId36" Type="http://schemas.openxmlformats.org/officeDocument/2006/relationships/slideLayout" Target="../slideLayouts/slideLayout111.xml"/><Relationship Id="rId49" Type="http://schemas.openxmlformats.org/officeDocument/2006/relationships/slideLayout" Target="../slideLayouts/slideLayout124.xml"/><Relationship Id="rId57" Type="http://schemas.openxmlformats.org/officeDocument/2006/relationships/slideLayout" Target="../slideLayouts/slideLayout132.xml"/><Relationship Id="rId10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106.xml"/><Relationship Id="rId44" Type="http://schemas.openxmlformats.org/officeDocument/2006/relationships/slideLayout" Target="../slideLayouts/slideLayout119.xml"/><Relationship Id="rId52" Type="http://schemas.openxmlformats.org/officeDocument/2006/relationships/slideLayout" Target="../slideLayouts/slideLayout127.xml"/><Relationship Id="rId60" Type="http://schemas.openxmlformats.org/officeDocument/2006/relationships/slideLayout" Target="../slideLayouts/slideLayout135.xml"/><Relationship Id="rId65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39" Type="http://schemas.openxmlformats.org/officeDocument/2006/relationships/slideLayout" Target="../slideLayouts/slideLayout114.xml"/><Relationship Id="rId34" Type="http://schemas.openxmlformats.org/officeDocument/2006/relationships/slideLayout" Target="../slideLayouts/slideLayout109.xml"/><Relationship Id="rId50" Type="http://schemas.openxmlformats.org/officeDocument/2006/relationships/slideLayout" Target="../slideLayouts/slideLayout125.xml"/><Relationship Id="rId55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09196F-28CB-0E4F-A6C8-353B0924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176340"/>
            <a:ext cx="11170832" cy="1348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439B-2B6F-554B-9781-9CF79A7BE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713" y="1614964"/>
            <a:ext cx="11170833" cy="4405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FC5DD-5270-1742-A052-32B70A3D5A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4654" y="6492875"/>
            <a:ext cx="1391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6EFC5C0A-C5D9-4975-990F-65627B6148E5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807B-C191-6342-BBF8-1AAFA8E0E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6087" y="6492875"/>
            <a:ext cx="5010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E1DA-B62E-5947-B7DF-251A4469A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509794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569677-DB83-7B4F-8CF1-4492D9F34A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068" y="6347407"/>
            <a:ext cx="2834640" cy="4354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30F5DE-827A-A147-85A5-43E7C93E1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96" y="6140571"/>
            <a:ext cx="586408" cy="642316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54A6CC4-284B-0119-04A3-4D4CD9D45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971109-D114-2060-6638-122BE2CF2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5DCF19-EEE0-A87D-9ED8-9DAF0769F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87D23A4-A299-2F9B-259E-B1F075005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BFDE5-2C2B-F239-1C61-90FA5B71A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0B6A45-9748-D2FA-425E-8F07DA068E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787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70" r:id="rId4"/>
    <p:sldLayoutId id="2147483650" r:id="rId5"/>
    <p:sldLayoutId id="2147483652" r:id="rId6"/>
    <p:sldLayoutId id="2147483669" r:id="rId7"/>
    <p:sldLayoutId id="2147483653" r:id="rId8"/>
    <p:sldLayoutId id="2147483664" r:id="rId9"/>
    <p:sldLayoutId id="2147483667" r:id="rId10"/>
    <p:sldLayoutId id="2147483663" r:id="rId11"/>
    <p:sldLayoutId id="2147483666" r:id="rId12"/>
    <p:sldLayoutId id="2147483656" r:id="rId13"/>
    <p:sldLayoutId id="2147483657" r:id="rId14"/>
    <p:sldLayoutId id="2147483654" r:id="rId15"/>
    <p:sldLayoutId id="2147483668" r:id="rId16"/>
    <p:sldLayoutId id="2147483659" r:id="rId17"/>
    <p:sldLayoutId id="2147483661" r:id="rId18"/>
    <p:sldLayoutId id="2147483673" r:id="rId19"/>
    <p:sldLayoutId id="2147483677" r:id="rId20"/>
    <p:sldLayoutId id="2147483678" r:id="rId21"/>
    <p:sldLayoutId id="2147483714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F1270-80A6-7844-B04F-DCD75BB9CFB7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22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24BA717-CBDB-EA30-E3C1-597053F89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681" y="-26235"/>
            <a:ext cx="1225296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09196F-28CB-0E4F-A6C8-353B0924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340" y="66396"/>
            <a:ext cx="11170832" cy="1348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439B-2B6F-554B-9781-9CF79A7BE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713" y="1614964"/>
            <a:ext cx="11170833" cy="4405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424E499-FE79-334B-BE57-33B4DA1B5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443690" y="-707440"/>
            <a:ext cx="4705350" cy="286760"/>
            <a:chOff x="7632526" y="136525"/>
            <a:chExt cx="4559474" cy="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0CF2D08-E4B2-A944-A198-963AD81B1D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8F6BC02-B8A9-304A-9E6D-C42B0282E8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F56E19C-4A17-3D4E-A7FB-8B44EA4FA6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A84CEF2-FA84-A347-BB41-219686B359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E435B48-321D-6A4E-A102-05ECFBBD85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ACF98AEE-6714-7ECF-01B7-90F1A701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5052" y="6698138"/>
            <a:ext cx="12252960" cy="228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B29AA0-4D49-00FF-4107-E99CCB1CB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33" y="6051530"/>
            <a:ext cx="666628" cy="73152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8ED22A2-6ADA-AE30-4401-398E77BED0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22259" b="17940"/>
          <a:stretch/>
        </p:blipFill>
        <p:spPr>
          <a:xfrm>
            <a:off x="710605" y="6166515"/>
            <a:ext cx="3276779" cy="50155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E1DA-B62E-5947-B7DF-251A4469A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622528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807B-C191-6342-BBF8-1AAFA8E0E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6087" y="6673622"/>
            <a:ext cx="5010411" cy="2720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FC5DD-5270-1742-A052-32B70A3D5A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4653" y="6631185"/>
            <a:ext cx="1391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 Nova" panose="020B0504020202020204" pitchFamily="34" charset="0"/>
              </a:defRPr>
            </a:lvl1pPr>
          </a:lstStyle>
          <a:p>
            <a:fld id="{04D34F03-2452-B84D-BC92-319BE09897C4}" type="datetime1">
              <a:rPr lang="en-US" smtClean="0"/>
              <a:t>9/28/2026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78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09196F-28CB-0E4F-A6C8-353B0924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943" y="176340"/>
            <a:ext cx="11170832" cy="13482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0439B-2B6F-554B-9781-9CF79A7BE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8713" y="1614964"/>
            <a:ext cx="11170833" cy="44058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FC5DD-5270-1742-A052-32B70A3D5A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44654" y="6492875"/>
            <a:ext cx="1391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fld id="{6EFC5C0A-C5D9-4975-990F-65627B6148E5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807B-C191-6342-BBF8-1AAFA8E0E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6087" y="6492875"/>
            <a:ext cx="50104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Nova" panose="020B05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E1DA-B62E-5947-B7DF-251A4469A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932" y="6509794"/>
            <a:ext cx="5799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2"/>
                </a:solidFill>
                <a:latin typeface="Arial Nova" panose="020B0504020202020204" pitchFamily="34" charset="0"/>
              </a:defRPr>
            </a:lvl1pPr>
          </a:lstStyle>
          <a:p>
            <a:fld id="{0CBEF1A5-E2CF-A045-B04C-EAC1C7C7CF3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54A6CC4-284B-0119-04A3-4D4CD9D45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85927"/>
            <a:ext cx="12192000" cy="286760"/>
            <a:chOff x="7632526" y="136525"/>
            <a:chExt cx="4559474" cy="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C971109-D114-2060-6638-122BE2CF2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7632526" y="136525"/>
              <a:ext cx="914400" cy="0"/>
            </a:xfrm>
            <a:prstGeom prst="line">
              <a:avLst/>
            </a:prstGeom>
            <a:ln w="762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15DCF19-EEE0-A87D-9ED8-9DAF0769F8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8546926" y="136525"/>
              <a:ext cx="914400" cy="0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87D23A4-A299-2F9B-259E-B1F075005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9461326" y="136525"/>
              <a:ext cx="914400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99BFDE5-2C2B-F239-1C61-90FA5B71A1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0375726" y="136525"/>
              <a:ext cx="914400" cy="0"/>
            </a:xfrm>
            <a:prstGeom prst="line">
              <a:avLst/>
            </a:prstGeom>
            <a:ln w="762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D0B6A45-9748-D2FA-425E-8F07DA068E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 userDrawn="1"/>
          </p:nvCxnSpPr>
          <p:spPr>
            <a:xfrm>
              <a:off x="11277600" y="136525"/>
              <a:ext cx="914400" cy="0"/>
            </a:xfrm>
            <a:prstGeom prst="line">
              <a:avLst/>
            </a:prstGeom>
            <a:ln w="762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090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37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 Vietnam Pro"/>
              <a:buNone/>
              <a:defRPr sz="28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0677600" cy="50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e Vietnam Pro"/>
              <a:buChar char="●"/>
              <a:defRPr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 Vietnam Pro"/>
              <a:buChar char="○"/>
              <a:defRPr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Be Vietnam Pro"/>
              <a:buChar char="■"/>
              <a:defRPr sz="12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3pPr>
            <a:lvl4pPr marL="1828800" lvl="3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e Vietnam Pro"/>
              <a:buChar char="●"/>
              <a:defRPr sz="16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4pPr>
            <a:lvl5pPr marL="2286000" lvl="4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Be Vietnam Pro"/>
              <a:buChar char="○"/>
              <a:defRPr sz="1600" b="1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5pPr>
            <a:lvl6pPr marL="2743200" lvl="5" indent="-330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4D70"/>
              </a:buClr>
              <a:buSzPts val="1600"/>
              <a:buFont typeface="Be Vietnam Pro"/>
              <a:buChar char="■"/>
              <a:defRPr sz="16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6pPr>
            <a:lvl7pPr marL="3200400" lvl="6" indent="-508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Be Vietnam Pro"/>
              <a:buChar char="●"/>
              <a:defRPr sz="4400">
                <a:solidFill>
                  <a:schemeClr val="dk1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7pPr>
            <a:lvl8pPr marL="3657600" lvl="7" indent="-577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500"/>
              <a:buFont typeface="Be Vietnam Pro"/>
              <a:buChar char="○"/>
              <a:defRPr sz="55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e Vietnam Pro"/>
              <a:buChar char="■"/>
              <a:defRPr sz="2400">
                <a:solidFill>
                  <a:schemeClr val="dk2"/>
                </a:solidFill>
                <a:latin typeface="Be Vietnam Pro"/>
                <a:ea typeface="Be Vietnam Pro"/>
                <a:cs typeface="Be Vietnam Pro"/>
                <a:sym typeface="Be Vietnam Pr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32573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  <p:sldLayoutId id="2147483757" r:id="rId19"/>
    <p:sldLayoutId id="2147483758" r:id="rId20"/>
    <p:sldLayoutId id="2147483759" r:id="rId21"/>
    <p:sldLayoutId id="2147483760" r:id="rId22"/>
    <p:sldLayoutId id="2147483761" r:id="rId23"/>
    <p:sldLayoutId id="2147483762" r:id="rId24"/>
    <p:sldLayoutId id="2147483763" r:id="rId25"/>
    <p:sldLayoutId id="2147483764" r:id="rId26"/>
    <p:sldLayoutId id="2147483765" r:id="rId27"/>
    <p:sldLayoutId id="2147483766" r:id="rId28"/>
    <p:sldLayoutId id="2147483767" r:id="rId29"/>
    <p:sldLayoutId id="2147483768" r:id="rId30"/>
    <p:sldLayoutId id="2147483769" r:id="rId31"/>
    <p:sldLayoutId id="2147483770" r:id="rId32"/>
    <p:sldLayoutId id="2147483771" r:id="rId33"/>
    <p:sldLayoutId id="2147483772" r:id="rId34"/>
    <p:sldLayoutId id="2147483773" r:id="rId35"/>
    <p:sldLayoutId id="2147483774" r:id="rId36"/>
    <p:sldLayoutId id="2147483775" r:id="rId37"/>
    <p:sldLayoutId id="2147483776" r:id="rId38"/>
    <p:sldLayoutId id="2147483777" r:id="rId39"/>
    <p:sldLayoutId id="2147483778" r:id="rId40"/>
    <p:sldLayoutId id="2147483779" r:id="rId41"/>
    <p:sldLayoutId id="2147483780" r:id="rId42"/>
    <p:sldLayoutId id="2147483781" r:id="rId43"/>
    <p:sldLayoutId id="2147483782" r:id="rId44"/>
    <p:sldLayoutId id="2147483783" r:id="rId45"/>
    <p:sldLayoutId id="2147483784" r:id="rId46"/>
    <p:sldLayoutId id="2147483785" r:id="rId47"/>
    <p:sldLayoutId id="2147483786" r:id="rId48"/>
    <p:sldLayoutId id="2147483787" r:id="rId49"/>
    <p:sldLayoutId id="2147483788" r:id="rId50"/>
    <p:sldLayoutId id="2147483789" r:id="rId51"/>
    <p:sldLayoutId id="2147483790" r:id="rId52"/>
    <p:sldLayoutId id="2147483791" r:id="rId53"/>
    <p:sldLayoutId id="2147483792" r:id="rId54"/>
    <p:sldLayoutId id="2147483793" r:id="rId55"/>
    <p:sldLayoutId id="2147483794" r:id="rId56"/>
    <p:sldLayoutId id="2147483795" r:id="rId57"/>
    <p:sldLayoutId id="2147483796" r:id="rId58"/>
    <p:sldLayoutId id="2147483797" r:id="rId59"/>
    <p:sldLayoutId id="2147483798" r:id="rId60"/>
    <p:sldLayoutId id="2147483799" r:id="rId61"/>
    <p:sldLayoutId id="2147483800" r:id="rId62"/>
    <p:sldLayoutId id="2147483801" r:id="rId63"/>
    <p:sldLayoutId id="2147483802" r:id="rId64"/>
    <p:sldLayoutId id="2147483803" r:id="rId65"/>
    <p:sldLayoutId id="2147483804" r:id="rId66"/>
    <p:sldLayoutId id="2147483805" r:id="rId67"/>
    <p:sldLayoutId id="2147483806" r:id="rId68"/>
    <p:sldLayoutId id="2147483807" r:id="rId69"/>
    <p:sldLayoutId id="2147483808" r:id="rId70"/>
    <p:sldLayoutId id="2147483809" r:id="rId7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4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9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4.xml"/><Relationship Id="rId4" Type="http://schemas.openxmlformats.org/officeDocument/2006/relationships/hyperlink" Target="https://www.surveymonkey.com/r/JMW8TLM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mailto:dsaver@bayareametro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25EDE-CA17-7A43-888A-E322606FA7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472861"/>
            <a:ext cx="10908995" cy="3401149"/>
          </a:xfrm>
        </p:spPr>
        <p:txBody>
          <a:bodyPr/>
          <a:lstStyle/>
          <a:p>
            <a:r>
              <a:rPr lang="en-US" dirty="0">
                <a:solidFill>
                  <a:srgbClr val="384489"/>
                </a:solidFill>
                <a:latin typeface="Arial Nova" panose="020B0504020202020204" pitchFamily="34" charset="0"/>
              </a:rPr>
              <a:t>Updates on the Bay Area Housing Finance Authority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4462BE-20CF-9E15-CF65-EB368BFEDD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0805" y="4978195"/>
            <a:ext cx="6158315" cy="122681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BAHFA Presentation to Elected Officials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September 30, 2026</a:t>
            </a:r>
          </a:p>
        </p:txBody>
      </p:sp>
    </p:spTree>
    <p:extLst>
      <p:ext uri="{BB962C8B-B14F-4D97-AF65-F5344CB8AC3E}">
        <p14:creationId xmlns:p14="http://schemas.microsoft.com/office/powerpoint/2010/main" val="309237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75"/>
          <p:cNvSpPr txBox="1">
            <a:spLocks noGrp="1"/>
          </p:cNvSpPr>
          <p:nvPr>
            <p:ph type="title"/>
          </p:nvPr>
        </p:nvSpPr>
        <p:spPr>
          <a:xfrm>
            <a:off x="511300" y="485790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buSzPts val="990"/>
            </a:pPr>
            <a:r>
              <a:rPr lang="en-US">
                <a:solidFill>
                  <a:srgbClr val="384489"/>
                </a:solidFill>
              </a:rPr>
              <a:t>Why Are We Here? </a:t>
            </a:r>
          </a:p>
        </p:txBody>
      </p:sp>
      <p:sp>
        <p:nvSpPr>
          <p:cNvPr id="272" name="Google Shape;272;p7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8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marL="0" indent="0">
              <a:spcAft>
                <a:spcPts val="1600"/>
              </a:spcAft>
              <a:buNone/>
            </a:pPr>
            <a:r>
              <a:rPr lang="en" sz="4000" b="1"/>
              <a:t>To gather input around a Policy Framework to guide possible amendments to BAHFA’s statute, and a potential regional revenue measure, as early as 2028. </a:t>
            </a:r>
            <a:endParaRPr sz="4000" b="1" dirty="0"/>
          </a:p>
        </p:txBody>
      </p:sp>
      <p:cxnSp>
        <p:nvCxnSpPr>
          <p:cNvPr id="273" name="Google Shape;273;p75" descr="Logo"/>
          <p:cNvCxnSpPr/>
          <p:nvPr/>
        </p:nvCxnSpPr>
        <p:spPr>
          <a:xfrm rot="10800000" flipH="1">
            <a:off x="603700" y="1545920"/>
            <a:ext cx="11176000" cy="29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70D08-E7AC-CC91-2F0E-F1B33546F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7" descr="Arc of work showing MTC and ABAG involvement in housing. Starts with legislation and ends with a full housing portfolio.">
            <a:extLst>
              <a:ext uri="{FF2B5EF4-FFF2-40B4-BE49-F238E27FC236}">
                <a16:creationId xmlns:a16="http://schemas.microsoft.com/office/drawing/2014/main" id="{D823E836-C93E-C572-C739-400CF47BAB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1609183"/>
              </p:ext>
            </p:extLst>
          </p:nvPr>
        </p:nvGraphicFramePr>
        <p:xfrm>
          <a:off x="-143222" y="1304926"/>
          <a:ext cx="11688095" cy="4555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itle 1">
            <a:extLst>
              <a:ext uri="{FF2B5EF4-FFF2-40B4-BE49-F238E27FC236}">
                <a16:creationId xmlns:a16="http://schemas.microsoft.com/office/drawing/2014/main" id="{EE4BB491-2122-2A25-0A36-9B0686BD5CDE}"/>
              </a:ext>
            </a:extLst>
          </p:cNvPr>
          <p:cNvSpPr txBox="1">
            <a:spLocks/>
          </p:cNvSpPr>
          <p:nvPr/>
        </p:nvSpPr>
        <p:spPr>
          <a:xfrm>
            <a:off x="361302" y="-407850"/>
            <a:ext cx="11170832" cy="17127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6600" b="1" i="0" u="none" strike="noStrike" kern="1200" cap="none" spc="0" normalizeH="0" baseline="0" noProof="0">
                <a:ln>
                  <a:noFill/>
                </a:ln>
                <a:solidFill>
                  <a:srgbClr val="384489"/>
                </a:solidFill>
                <a:effectLst/>
                <a:uLnTx/>
                <a:uFillTx/>
                <a:latin typeface="Arial Nova" panose="020B0604020202020204"/>
                <a:ea typeface="+mj-ea"/>
                <a:cs typeface="+mj-cs"/>
              </a:rPr>
            </a:br>
            <a:r>
              <a:rPr kumimoji="0" lang="en-US" sz="5400" b="1" i="0" u="none" strike="noStrike" kern="1200" cap="none" spc="0" normalizeH="0" baseline="0" noProof="0">
                <a:ln>
                  <a:noFill/>
                </a:ln>
                <a:solidFill>
                  <a:srgbClr val="384489"/>
                </a:solidFill>
                <a:effectLst/>
                <a:uLnTx/>
                <a:uFillTx/>
                <a:latin typeface="Arial Nova" panose="020B0604020202020204"/>
                <a:ea typeface="+mj-ea"/>
                <a:cs typeface="+mj-cs"/>
              </a:rPr>
              <a:t>How We Got Here</a:t>
            </a:r>
          </a:p>
        </p:txBody>
      </p:sp>
      <p:pic>
        <p:nvPicPr>
          <p:cNvPr id="15" name="Picture 14" descr="Image of the Casa Compact document cover.">
            <a:extLst>
              <a:ext uri="{FF2B5EF4-FFF2-40B4-BE49-F238E27FC236}">
                <a16:creationId xmlns:a16="http://schemas.microsoft.com/office/drawing/2014/main" id="{68C7CC50-109A-7895-FCAF-A3D0BFBA57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302" y="3214264"/>
            <a:ext cx="1141054" cy="1496048"/>
          </a:xfrm>
          <a:prstGeom prst="rect">
            <a:avLst/>
          </a:prstGeom>
        </p:spPr>
      </p:pic>
      <p:pic>
        <p:nvPicPr>
          <p:cNvPr id="17" name="Picture 16" descr="BAHFA logo">
            <a:extLst>
              <a:ext uri="{FF2B5EF4-FFF2-40B4-BE49-F238E27FC236}">
                <a16:creationId xmlns:a16="http://schemas.microsoft.com/office/drawing/2014/main" id="{3EAACF7C-1CDC-0D4B-E9AA-2A68237BCF1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1170" y="2200664"/>
            <a:ext cx="1157922" cy="1228336"/>
          </a:xfrm>
          <a:prstGeom prst="rect">
            <a:avLst/>
          </a:prstGeom>
        </p:spPr>
      </p:pic>
      <p:pic>
        <p:nvPicPr>
          <p:cNvPr id="20" name="Picture 19" descr="Doorway Housing Portal logo&#10;.">
            <a:extLst>
              <a:ext uri="{FF2B5EF4-FFF2-40B4-BE49-F238E27FC236}">
                <a16:creationId xmlns:a16="http://schemas.microsoft.com/office/drawing/2014/main" id="{6B38BCF0-1C10-CB22-89B5-61D649A2A1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7906" y="1767200"/>
            <a:ext cx="2462919" cy="60625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7E326C4-8698-DEDC-F25A-3B0B500198C4}"/>
              </a:ext>
            </a:extLst>
          </p:cNvPr>
          <p:cNvSpPr txBox="1"/>
          <p:nvPr/>
        </p:nvSpPr>
        <p:spPr>
          <a:xfrm>
            <a:off x="7319681" y="1244964"/>
            <a:ext cx="1744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C00000"/>
                </a:solidFill>
              </a:rPr>
              <a:t>WE ARE HERE</a:t>
            </a:r>
          </a:p>
        </p:txBody>
      </p:sp>
      <p:sp>
        <p:nvSpPr>
          <p:cNvPr id="26" name="Arrow: Down 25" descr="We are here. ">
            <a:extLst>
              <a:ext uri="{FF2B5EF4-FFF2-40B4-BE49-F238E27FC236}">
                <a16:creationId xmlns:a16="http://schemas.microsoft.com/office/drawing/2014/main" id="{7B6E8B7C-DBA9-87F2-C92C-86B7681C893A}"/>
              </a:ext>
            </a:extLst>
          </p:cNvPr>
          <p:cNvSpPr/>
          <p:nvPr/>
        </p:nvSpPr>
        <p:spPr>
          <a:xfrm>
            <a:off x="8072717" y="1612703"/>
            <a:ext cx="238205" cy="36209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Image of a ballot box.">
            <a:extLst>
              <a:ext uri="{FF2B5EF4-FFF2-40B4-BE49-F238E27FC236}">
                <a16:creationId xmlns:a16="http://schemas.microsoft.com/office/drawing/2014/main" id="{41AFCAC1-1FD3-3DB6-9D05-AB640ABED92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23294" y="1051298"/>
            <a:ext cx="1538066" cy="17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70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8E976-FD38-8B98-EA72-DE963E9BF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973" y="60325"/>
            <a:ext cx="11326091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rgbClr val="384489"/>
                </a:solidFill>
                <a:latin typeface="Arial Nova" panose="020B0504020202020204" pitchFamily="34" charset="0"/>
              </a:rPr>
              <a:t>How BAHFA Adds Value in Communities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2E0A86-2C3D-4FBE-DD26-B514AAC87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62012" y="1172495"/>
            <a:ext cx="9539840" cy="326583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The loss of redevelopment agencies has led to a reduction in real estate development and housing finance capacity at the local level.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62% of Bay Area communities </a:t>
            </a:r>
            <a:r>
              <a:rPr lang="en-US" sz="2400" b="1" dirty="0"/>
              <a:t>do not directly receive </a:t>
            </a:r>
            <a:r>
              <a:rPr lang="en-US" sz="2400" dirty="0"/>
              <a:t>federal funding for housing.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Most cities have extremely limited dedicated funds for affordable housing, and Bay Area counties are among the most expensive in the state.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dirty="0"/>
              <a:t>A regional revenue measure would bring significant funding to be programmed at the local level.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Source: Terner Center for Housing Innovation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851051-C3E5-AA07-C6F1-EEF5EFC523A4}"/>
              </a:ext>
            </a:extLst>
          </p:cNvPr>
          <p:cNvSpPr txBox="1"/>
          <p:nvPr/>
        </p:nvSpPr>
        <p:spPr>
          <a:xfrm>
            <a:off x="5161634" y="5685505"/>
            <a:ext cx="6897932" cy="797078"/>
          </a:xfrm>
          <a:prstGeom prst="rect">
            <a:avLst/>
          </a:prstGeom>
          <a:solidFill>
            <a:srgbClr val="74AA50"/>
          </a:solidFill>
        </p:spPr>
        <p:txBody>
          <a:bodyPr wrap="square" rtlCol="0">
            <a:spAutoFit/>
          </a:bodyPr>
          <a:lstStyle/>
          <a:p>
            <a:pPr indent="-28575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b="1"/>
              <a:t>BAHFA brings housing funds and expertise to your communities, filling the gap in state and federal funds. </a:t>
            </a:r>
          </a:p>
        </p:txBody>
      </p:sp>
    </p:spTree>
    <p:extLst>
      <p:ext uri="{BB962C8B-B14F-4D97-AF65-F5344CB8AC3E}">
        <p14:creationId xmlns:p14="http://schemas.microsoft.com/office/powerpoint/2010/main" val="3680778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B75AE-CFC8-8D04-A2BC-B099988F8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84" y="188693"/>
            <a:ext cx="12117016" cy="1146611"/>
          </a:xfrm>
        </p:spPr>
        <p:txBody>
          <a:bodyPr>
            <a:normAutofit/>
          </a:bodyPr>
          <a:lstStyle/>
          <a:p>
            <a:r>
              <a:rPr lang="en-US" sz="6000"/>
              <a:t>BAHFA's Impact to Date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5CE68-D98B-ED19-CF64-35D256AD6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49438" y="1769018"/>
            <a:ext cx="5102376" cy="2007282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7200" b="1" dirty="0">
                <a:solidFill>
                  <a:schemeClr val="accent2"/>
                </a:solidFill>
              </a:rPr>
              <a:t>500,000+</a:t>
            </a:r>
          </a:p>
          <a:p>
            <a:pPr marL="0" indent="0" algn="ctr">
              <a:spcBef>
                <a:spcPts val="600"/>
              </a:spcBef>
              <a:spcAft>
                <a:spcPts val="1200"/>
              </a:spcAft>
              <a:buNone/>
            </a:pPr>
            <a:r>
              <a:rPr lang="en-US" sz="2600" dirty="0"/>
              <a:t>Doorway user accounts;        </a:t>
            </a:r>
            <a:r>
              <a:rPr lang="en-US" sz="2600" b="1" dirty="0"/>
              <a:t>over 3,200 placements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endParaRPr lang="en-US" sz="26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B7310B1-904D-7744-AF76-9DD552B1AC44}"/>
              </a:ext>
            </a:extLst>
          </p:cNvPr>
          <p:cNvSpPr txBox="1">
            <a:spLocks/>
          </p:cNvSpPr>
          <p:nvPr/>
        </p:nvSpPr>
        <p:spPr>
          <a:xfrm>
            <a:off x="7169321" y="1769018"/>
            <a:ext cx="5102376" cy="200728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7BAD63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27,000+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New homes supported; direct funding to </a:t>
            </a: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1,365 affordable homes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5EC8702-0D80-9839-2422-4909FD78753A}"/>
              </a:ext>
            </a:extLst>
          </p:cNvPr>
          <p:cNvSpPr txBox="1">
            <a:spLocks/>
          </p:cNvSpPr>
          <p:nvPr/>
        </p:nvSpPr>
        <p:spPr>
          <a:xfrm>
            <a:off x="57570" y="4204956"/>
            <a:ext cx="4762403" cy="20072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7BAD63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1,000+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Homes preserved as affordable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97EB679-F9E8-45E6-AB90-C1C3A951826C}"/>
              </a:ext>
            </a:extLst>
          </p:cNvPr>
          <p:cNvSpPr txBox="1">
            <a:spLocks/>
          </p:cNvSpPr>
          <p:nvPr/>
        </p:nvSpPr>
        <p:spPr>
          <a:xfrm>
            <a:off x="7169321" y="4259201"/>
            <a:ext cx="5102376" cy="20072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7BAD63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124</a:t>
            </a: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Seniors prevented from falling into homelessness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BAD6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30C2BF-823A-A9E6-5E6C-C762087DC000}"/>
              </a:ext>
            </a:extLst>
          </p:cNvPr>
          <p:cNvSpPr/>
          <p:nvPr/>
        </p:nvSpPr>
        <p:spPr>
          <a:xfrm>
            <a:off x="4860011" y="3019336"/>
            <a:ext cx="2402237" cy="2371240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400" b="1" i="0" u="none" strike="noStrike" kern="1200" cap="none" spc="0" normalizeH="0" baseline="0" noProof="0">
                <a:ln>
                  <a:noFill/>
                </a:ln>
                <a:solidFill>
                  <a:srgbClr val="7BAD63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3:1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Leverage of $20M state grant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AA662-ABA9-BFC8-F85D-DC58C5BD8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BEF1A5-E2CF-A045-B04C-EAC1C7C7CF36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904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6A13D-DCA9-4165-2773-953D68CEC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25154-FB48-DBE0-7579-C735B94A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08" y="152121"/>
            <a:ext cx="12198016" cy="1056551"/>
          </a:xfrm>
        </p:spPr>
        <p:txBody>
          <a:bodyPr>
            <a:normAutofit/>
          </a:bodyPr>
          <a:lstStyle/>
          <a:p>
            <a:r>
              <a:rPr lang="en-US" sz="4400">
                <a:solidFill>
                  <a:srgbClr val="74AA50"/>
                </a:solidFill>
                <a:ea typeface="+mj-lt"/>
                <a:cs typeface="+mj-lt"/>
              </a:rPr>
              <a:t>Regional Revenue Measure Timeline</a:t>
            </a:r>
            <a:endParaRPr lang="en-US" sz="4400">
              <a:solidFill>
                <a:srgbClr val="74AA5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046B3F-95B3-2EB3-CD3B-6B347E6688C9}"/>
              </a:ext>
            </a:extLst>
          </p:cNvPr>
          <p:cNvSpPr txBox="1"/>
          <p:nvPr/>
        </p:nvSpPr>
        <p:spPr>
          <a:xfrm>
            <a:off x="638977" y="1517408"/>
            <a:ext cx="3474720" cy="43659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Phase 1: Stakeholder Engagement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Broad table to discuss outstanding policy issues to inform proposed legislative changes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BAHFA coordinates with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stakeholders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, building trust and generating buy-in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Outcome: policy framework for statutory amendments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Timing: ~March-Nov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17027F-1B8D-1216-6867-E8DB55CCAA92}"/>
              </a:ext>
            </a:extLst>
          </p:cNvPr>
          <p:cNvSpPr txBox="1"/>
          <p:nvPr/>
        </p:nvSpPr>
        <p:spPr>
          <a:xfrm>
            <a:off x="4518205" y="1517408"/>
            <a:ext cx="3474720" cy="466435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Phase 2: Legislative Changes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Implement policy framework through proposed amendments to BAHFA’s enabling legislation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Joint advocacy between BAHFA and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coalition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 that could emerge from stakeholder process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Outcome: amended statute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Timing: Nov 2026-Sept 2027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CE1CDD-03E1-54F1-4FBD-D71C2D9480DE}"/>
              </a:ext>
            </a:extLst>
          </p:cNvPr>
          <p:cNvSpPr txBox="1"/>
          <p:nvPr/>
        </p:nvSpPr>
        <p:spPr>
          <a:xfrm>
            <a:off x="8376145" y="1517408"/>
            <a:ext cx="3474720" cy="505515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Phase 3: Revenue Measure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604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Policy development of a regional measure, guided by revised statute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Potential for amended statute to permit placement via qualified voter initiative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If a measure proceeds, BAHFA role limited to public information; not involved in </a:t>
            </a: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campaign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 activity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Outcome: ballot measure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604020202020204"/>
                <a:ea typeface="+mn-ea"/>
                <a:cs typeface="+mn-cs"/>
              </a:rPr>
              <a:t>Timing: Fall 2027-Nov 2028</a:t>
            </a:r>
          </a:p>
        </p:txBody>
      </p:sp>
      <p:pic>
        <p:nvPicPr>
          <p:cNvPr id="7" name="Picture 6" descr="A menu with food on it&#10;&#10;AI-generated content may be incorrect.">
            <a:extLst>
              <a:ext uri="{FF2B5EF4-FFF2-40B4-BE49-F238E27FC236}">
                <a16:creationId xmlns:a16="http://schemas.microsoft.com/office/drawing/2014/main" id="{F23F8819-EF8B-6A2E-F826-C75E728F4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493" y="1041174"/>
            <a:ext cx="1192594" cy="958080"/>
          </a:xfrm>
          <a:prstGeom prst="rect">
            <a:avLst/>
          </a:prstGeom>
        </p:spPr>
      </p:pic>
      <p:pic>
        <p:nvPicPr>
          <p:cNvPr id="9" name="Picture 8" descr="A plate of food with a slice of salmon and vegetables&#10;&#10;AI-generated content may be incorrect.">
            <a:extLst>
              <a:ext uri="{FF2B5EF4-FFF2-40B4-BE49-F238E27FC236}">
                <a16:creationId xmlns:a16="http://schemas.microsoft.com/office/drawing/2014/main" id="{85511E0E-0930-5985-307E-2109A01EB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186" y="1028700"/>
            <a:ext cx="1531678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682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81"/>
          <p:cNvSpPr/>
          <p:nvPr/>
        </p:nvSpPr>
        <p:spPr>
          <a:xfrm>
            <a:off x="3831504" y="1901200"/>
            <a:ext cx="6427600" cy="4803600"/>
          </a:xfrm>
          <a:prstGeom prst="ellipse">
            <a:avLst/>
          </a:prstGeom>
          <a:noFill/>
          <a:ln w="28575" cap="flat" cmpd="sng">
            <a:solidFill>
              <a:srgbClr val="741B47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 Vietnam Pro"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338" name="Google Shape;338;p81"/>
          <p:cNvSpPr txBox="1"/>
          <p:nvPr/>
        </p:nvSpPr>
        <p:spPr>
          <a:xfrm>
            <a:off x="458467" y="241834"/>
            <a:ext cx="11767600" cy="1101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833"/>
              </a:lnSpc>
              <a:spcBef>
                <a:spcPts val="0"/>
              </a:spcBef>
              <a:spcAft>
                <a:spcPts val="1067"/>
              </a:spcAft>
              <a:buClrTx/>
              <a:buSzTx/>
              <a:buFontTx/>
              <a:buNone/>
              <a:tabLst/>
              <a:defRPr/>
            </a:pPr>
            <a:r>
              <a:rPr kumimoji="0" lang="en" sz="4000" b="1" i="0" u="none" strike="noStrike" kern="1200" cap="none" spc="0" normalizeH="0" baseline="0" noProof="0">
                <a:ln>
                  <a:noFill/>
                </a:ln>
                <a:solidFill>
                  <a:srgbClr val="74AA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Regional Housing Stakeholder Committee</a:t>
            </a: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74AA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9" name="Google Shape;339;p81"/>
          <p:cNvSpPr/>
          <p:nvPr/>
        </p:nvSpPr>
        <p:spPr>
          <a:xfrm>
            <a:off x="4556300" y="1341984"/>
            <a:ext cx="5103200" cy="38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133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Roboto"/>
                <a:cs typeface="Roboto"/>
                <a:sym typeface="Roboto"/>
              </a:rPr>
              <a:t>RHSC Co-Chairs</a:t>
            </a:r>
            <a:endParaRPr kumimoji="0" sz="2133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40" name="Google Shape;340;p81"/>
          <p:cNvSpPr/>
          <p:nvPr/>
        </p:nvSpPr>
        <p:spPr>
          <a:xfrm>
            <a:off x="4556333" y="1784139"/>
            <a:ext cx="5103200" cy="1800698"/>
          </a:xfrm>
          <a:prstGeom prst="rect">
            <a:avLst/>
          </a:prstGeom>
          <a:solidFill>
            <a:srgbClr val="1056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Roboto"/>
                <a:cs typeface="Roboto"/>
                <a:sym typeface="Roboto"/>
              </a:rPr>
              <a:t>Regional Housing Stakeholder Committee</a:t>
            </a: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2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Roboto"/>
                <a:cs typeface="Roboto"/>
                <a:sym typeface="Roboto"/>
              </a:rPr>
              <a:t>Drive towards policy alignment using gradients of agreement</a:t>
            </a:r>
            <a:endParaRPr kumimoji="0" sz="2200" b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sp>
        <p:nvSpPr>
          <p:cNvPr id="341" name="Google Shape;341;p81"/>
          <p:cNvSpPr/>
          <p:nvPr/>
        </p:nvSpPr>
        <p:spPr>
          <a:xfrm>
            <a:off x="529548" y="2135806"/>
            <a:ext cx="3057200" cy="3386883"/>
          </a:xfrm>
          <a:prstGeom prst="roundRect">
            <a:avLst>
              <a:gd name="adj" fmla="val 16667"/>
            </a:avLst>
          </a:prstGeom>
          <a:solidFill>
            <a:srgbClr val="6FA8DC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Coordinating Committee</a:t>
            </a:r>
            <a:endParaRPr kumimoji="0" sz="2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Co-Chairs: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BAHFA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All Home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Enterprise</a:t>
            </a:r>
            <a:endParaRPr lang="en" sz="2000">
              <a:ea typeface="Roboto"/>
              <a:cs typeface="Roboto"/>
              <a:sym typeface="Robot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Consultant Support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sp>
        <p:nvSpPr>
          <p:cNvPr id="342" name="Google Shape;342;p81"/>
          <p:cNvSpPr txBox="1"/>
          <p:nvPr/>
        </p:nvSpPr>
        <p:spPr>
          <a:xfrm>
            <a:off x="4963351" y="5383731"/>
            <a:ext cx="4385600" cy="861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Be Vietnam Pro"/>
                <a:cs typeface="Be Vietnam Pro"/>
                <a:sym typeface="Be Vietnam Pro"/>
              </a:rPr>
              <a:t>Caucusing with broader </a:t>
            </a:r>
            <a:endParaRPr kumimoji="0" sz="2000" b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Be Vietnam Pro"/>
              <a:cs typeface="Be Vietnam Pro"/>
              <a:sym typeface="Be Vietnam Pro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Be Vietnam Pro"/>
                <a:cs typeface="Be Vietnam Pro"/>
                <a:sym typeface="Be Vietnam Pro"/>
              </a:rPr>
              <a:t>stakeholder groups</a:t>
            </a:r>
            <a:endParaRPr kumimoji="0" sz="2000" b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Be Vietnam Pro"/>
              <a:cs typeface="Be Vietnam Pro"/>
              <a:sym typeface="Be Vietnam Pro"/>
            </a:endParaRPr>
          </a:p>
        </p:txBody>
      </p:sp>
      <p:sp>
        <p:nvSpPr>
          <p:cNvPr id="343" name="Google Shape;343;p81"/>
          <p:cNvSpPr/>
          <p:nvPr/>
        </p:nvSpPr>
        <p:spPr>
          <a:xfrm>
            <a:off x="6042609" y="3841864"/>
            <a:ext cx="2005228" cy="147824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Eligible Uses of Revenue Subcommittee 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sp>
        <p:nvSpPr>
          <p:cNvPr id="344" name="Google Shape;344;p81"/>
          <p:cNvSpPr/>
          <p:nvPr/>
        </p:nvSpPr>
        <p:spPr>
          <a:xfrm>
            <a:off x="3918614" y="3840438"/>
            <a:ext cx="2005228" cy="147824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Revenue Mechanisms Subcommittee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sp>
        <p:nvSpPr>
          <p:cNvPr id="345" name="Google Shape;345;p81"/>
          <p:cNvSpPr/>
          <p:nvPr/>
        </p:nvSpPr>
        <p:spPr>
          <a:xfrm>
            <a:off x="8166604" y="3850616"/>
            <a:ext cx="2005228" cy="1469496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Roboto"/>
                <a:cs typeface="Roboto"/>
                <a:sym typeface="Roboto"/>
              </a:rPr>
              <a:t>Labor Subcommittee </a:t>
            </a:r>
            <a:endParaRPr kumimoji="0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Roboto"/>
              <a:cs typeface="Roboto"/>
              <a:sym typeface="Roboto"/>
            </a:endParaRPr>
          </a:p>
        </p:txBody>
      </p:sp>
      <p:cxnSp>
        <p:nvCxnSpPr>
          <p:cNvPr id="346" name="Google Shape;346;p81"/>
          <p:cNvCxnSpPr>
            <a:cxnSpLocks/>
            <a:stCxn id="344" idx="0"/>
            <a:endCxn id="340" idx="2"/>
          </p:cNvCxnSpPr>
          <p:nvPr/>
        </p:nvCxnSpPr>
        <p:spPr>
          <a:xfrm rot="5400000" flipH="1" flipV="1">
            <a:off x="5886780" y="2619286"/>
            <a:ext cx="255601" cy="218670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7" name="Google Shape;347;p81"/>
          <p:cNvCxnSpPr>
            <a:cxnSpLocks/>
            <a:stCxn id="345" idx="0"/>
            <a:endCxn id="340" idx="2"/>
          </p:cNvCxnSpPr>
          <p:nvPr/>
        </p:nvCxnSpPr>
        <p:spPr>
          <a:xfrm rot="16200000" flipV="1">
            <a:off x="8005687" y="2687084"/>
            <a:ext cx="265779" cy="206128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8"/>
          <p:cNvSpPr txBox="1">
            <a:spLocks noGrp="1"/>
          </p:cNvSpPr>
          <p:nvPr>
            <p:ph type="title"/>
          </p:nvPr>
        </p:nvSpPr>
        <p:spPr>
          <a:xfrm>
            <a:off x="700294" y="381997"/>
            <a:ext cx="10629900" cy="13482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>
              <a:buSzPct val="111111"/>
            </a:pPr>
            <a:r>
              <a:rPr lang="en-US">
                <a:solidFill>
                  <a:srgbClr val="7BAD63"/>
                </a:solidFill>
              </a:rPr>
              <a:t>Key Policy Issues</a:t>
            </a:r>
            <a:endParaRPr>
              <a:solidFill>
                <a:srgbClr val="7BAD63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FB9C4-92B7-0F33-6985-00B4AB97F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9327" y="1312198"/>
            <a:ext cx="10872830" cy="54265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/>
              <a:t>BAHFA was created by a state statute that defines the types of revenue BAHFA can raised and eligible expenses. Key issues under consideration are:</a:t>
            </a:r>
          </a:p>
          <a:p>
            <a:pPr marL="34290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/>
              <a:t>Revenue Mechanisms</a:t>
            </a:r>
          </a:p>
          <a:p>
            <a:pPr marL="34290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/>
              <a:t>Eligible Uses of Funds</a:t>
            </a:r>
          </a:p>
          <a:p>
            <a:pPr marL="34290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/>
              <a:t>Labor Standards</a:t>
            </a:r>
          </a:p>
          <a:p>
            <a:pPr marL="342900" indent="-342900" fontAlgn="base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200"/>
              <a:t>Revenue Distribution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6" name="Google Shape;256;p73"/>
          <p:cNvGraphicFramePr/>
          <p:nvPr>
            <p:extLst>
              <p:ext uri="{D42A27DB-BD31-4B8C-83A1-F6EECF244321}">
                <p14:modId xmlns:p14="http://schemas.microsoft.com/office/powerpoint/2010/main" val="4130302346"/>
              </p:ext>
            </p:extLst>
          </p:nvPr>
        </p:nvGraphicFramePr>
        <p:xfrm>
          <a:off x="302251" y="33291"/>
          <a:ext cx="11587467" cy="66747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32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85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rgbClr val="FFFFFF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solidFill>
                      <a:srgbClr val="00104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rgbClr val="FFFFFF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Legislative Details</a:t>
                      </a:r>
                      <a:endParaRPr sz="1400" b="1">
                        <a:solidFill>
                          <a:srgbClr val="FFFFFF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solidFill>
                      <a:srgbClr val="00104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b="1">
                          <a:solidFill>
                            <a:srgbClr val="FFFFFF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Potential Action</a:t>
                      </a:r>
                      <a:endParaRPr sz="1400" b="1">
                        <a:solidFill>
                          <a:srgbClr val="FFFFFF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010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GO Bond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Already allowed in BAHFA statute.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None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Uniform Parcel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Already allowed in BAHFA statute.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None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Head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Already allowed in BAHFA statute, with exemptions for nonprofit and religious institution employers.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None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01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Gross Receipts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Already allowed in BAHFA statute, including potential design features identified by the subcommittee: </a:t>
                      </a:r>
                      <a:endParaRPr sz="1400" dirty="0">
                        <a:solidFill>
                          <a:schemeClr val="dk1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Variable rates based on sector </a:t>
                      </a:r>
                      <a:endParaRPr sz="1400" dirty="0">
                        <a:solidFill>
                          <a:schemeClr val="dk1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Exemptions for small businesses, nonprofits, &amp; religious institution employers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None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356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Differentiated Parcel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Would require the following amendments to BAHFA’s statute: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1044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 dirty="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Remove uniformity clause (allows for differentiation)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1044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Specify general ability to create exemptions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[1] Consider amendments to BAHFA statute. </a:t>
                      </a:r>
                      <a:endParaRPr sz="1400">
                        <a:solidFill>
                          <a:srgbClr val="001044"/>
                        </a:solidFill>
                        <a:highlight>
                          <a:srgbClr val="00FF00"/>
                        </a:highlight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6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Sales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Would require: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1044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Adding sales tax as eligible mechanism to BAHFA’s statute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1044"/>
                        </a:buClr>
                        <a:buSzPts val="1000"/>
                        <a:buFont typeface="Be Vietnam Pro"/>
                        <a:buChar char="●"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Separate legislation to raise the local sales tax cap, which would require identifying specific sales tax rate by early-mid-2027.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[2] Consider amendments to BAHFA statute and companion legislation.</a:t>
                      </a:r>
                      <a:endParaRPr sz="140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0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Payroll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Would require adding payroll tax as eligible mechanism to BAHFA’s statute with specifics on exemptions and/or differentiation.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[3] Consider amendments to BAHFA statute. </a:t>
                      </a:r>
                      <a:endParaRPr sz="1400">
                        <a:solidFill>
                          <a:schemeClr val="dk1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0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rgbClr val="001044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Real Estate Transfer Tax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Would require adding RETT as eligible mechanism to BAHFA’s statute with specifics on design.</a:t>
                      </a:r>
                      <a:endParaRPr sz="140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400" dirty="0">
                          <a:solidFill>
                            <a:schemeClr val="dk1"/>
                          </a:solidFill>
                          <a:latin typeface="+mn-lt"/>
                          <a:ea typeface="Be Vietnam Pro"/>
                          <a:cs typeface="Be Vietnam Pro"/>
                          <a:sym typeface="Be Vietnam Pro"/>
                        </a:rPr>
                        <a:t>[4] Consider amendments to BAHFA statute. </a:t>
                      </a:r>
                      <a:endParaRPr sz="1400" dirty="0">
                        <a:solidFill>
                          <a:srgbClr val="001044"/>
                        </a:solidFill>
                        <a:latin typeface="+mn-lt"/>
                        <a:ea typeface="Be Vietnam Pro"/>
                        <a:cs typeface="Be Vietnam Pro"/>
                        <a:sym typeface="Be Vietnam Pro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>
          <a:extLst>
            <a:ext uri="{FF2B5EF4-FFF2-40B4-BE49-F238E27FC236}">
              <a16:creationId xmlns:a16="http://schemas.microsoft.com/office/drawing/2014/main" id="{58396FAA-9A66-58EE-F3B8-5F8841900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89">
            <a:extLst>
              <a:ext uri="{FF2B5EF4-FFF2-40B4-BE49-F238E27FC236}">
                <a16:creationId xmlns:a16="http://schemas.microsoft.com/office/drawing/2014/main" id="{40089E31-F89A-8CA6-3358-5022528DDE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  <a:buSzPts val="990"/>
            </a:pPr>
            <a:r>
              <a:rPr lang="en" sz="4000">
                <a:solidFill>
                  <a:srgbClr val="74AA50"/>
                </a:solidFill>
              </a:rPr>
              <a:t>BAHFA Statute’s Current Eligible Uses</a:t>
            </a:r>
            <a:endParaRPr sz="4000">
              <a:solidFill>
                <a:srgbClr val="74AA5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0CD9482-39A3-1666-02BB-E33463A56180}"/>
              </a:ext>
            </a:extLst>
          </p:cNvPr>
          <p:cNvGrpSpPr/>
          <p:nvPr/>
        </p:nvGrpSpPr>
        <p:grpSpPr>
          <a:xfrm>
            <a:off x="1162219" y="1881650"/>
            <a:ext cx="9336855" cy="3770003"/>
            <a:chOff x="349763" y="1256059"/>
            <a:chExt cx="8990400" cy="3094699"/>
          </a:xfrm>
        </p:grpSpPr>
        <p:sp>
          <p:nvSpPr>
            <p:cNvPr id="391" name="Google Shape;391;p89">
              <a:extLst>
                <a:ext uri="{FF2B5EF4-FFF2-40B4-BE49-F238E27FC236}">
                  <a16:creationId xmlns:a16="http://schemas.microsoft.com/office/drawing/2014/main" id="{AE522960-670E-76AD-1DBC-988629B764ED}"/>
                </a:ext>
              </a:extLst>
            </p:cNvPr>
            <p:cNvSpPr/>
            <p:nvPr/>
          </p:nvSpPr>
          <p:spPr>
            <a:xfrm>
              <a:off x="349763" y="1256059"/>
              <a:ext cx="8990400" cy="676000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Affordable Housing Production: at least 52%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</p:txBody>
        </p:sp>
        <p:sp>
          <p:nvSpPr>
            <p:cNvPr id="392" name="Google Shape;392;p89">
              <a:extLst>
                <a:ext uri="{FF2B5EF4-FFF2-40B4-BE49-F238E27FC236}">
                  <a16:creationId xmlns:a16="http://schemas.microsoft.com/office/drawing/2014/main" id="{A933BCF7-0309-263E-95CC-09B96B587F7C}"/>
                </a:ext>
              </a:extLst>
            </p:cNvPr>
            <p:cNvSpPr/>
            <p:nvPr/>
          </p:nvSpPr>
          <p:spPr>
            <a:xfrm>
              <a:off x="349763" y="2062292"/>
              <a:ext cx="8990400" cy="67600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Affordable Housing Preservation: at least 15%  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</p:txBody>
        </p:sp>
        <p:sp>
          <p:nvSpPr>
            <p:cNvPr id="393" name="Google Shape;393;p89">
              <a:extLst>
                <a:ext uri="{FF2B5EF4-FFF2-40B4-BE49-F238E27FC236}">
                  <a16:creationId xmlns:a16="http://schemas.microsoft.com/office/drawing/2014/main" id="{567A0294-E446-8693-B04A-9A8F7E22BA55}"/>
                </a:ext>
              </a:extLst>
            </p:cNvPr>
            <p:cNvSpPr/>
            <p:nvPr/>
          </p:nvSpPr>
          <p:spPr>
            <a:xfrm>
              <a:off x="349763" y="2868525"/>
              <a:ext cx="8990400" cy="6760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Tenant Protections: at least 5%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</p:txBody>
        </p:sp>
        <p:sp>
          <p:nvSpPr>
            <p:cNvPr id="394" name="Google Shape;394;p89">
              <a:extLst>
                <a:ext uri="{FF2B5EF4-FFF2-40B4-BE49-F238E27FC236}">
                  <a16:creationId xmlns:a16="http://schemas.microsoft.com/office/drawing/2014/main" id="{4A6DB40E-1944-695A-B7C1-F093742FA4D1}"/>
                </a:ext>
              </a:extLst>
            </p:cNvPr>
            <p:cNvSpPr/>
            <p:nvPr/>
          </p:nvSpPr>
          <p:spPr>
            <a:xfrm>
              <a:off x="349763" y="3674758"/>
              <a:ext cx="8990400" cy="6760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Flexible Uses (any of 3Ps): 28% Locals / 18% Regional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  <a:p>
              <a:r>
                <a:rPr lang="en" sz="2400" b="1">
                  <a:latin typeface="Be Vietnam Pro"/>
                  <a:ea typeface="Be Vietnam Pro"/>
                  <a:cs typeface="Be Vietnam Pro"/>
                  <a:sym typeface="Be Vietnam Pro"/>
                </a:rPr>
                <a:t>Other Housing-Related Uses (Grant Program): 10% Regional </a:t>
              </a:r>
              <a:endParaRPr sz="2400" b="1">
                <a:latin typeface="Be Vietnam Pro"/>
                <a:ea typeface="Be Vietnam Pro"/>
                <a:cs typeface="Be Vietnam Pro"/>
                <a:sym typeface="Be Vietnam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831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>
          <a:extLst>
            <a:ext uri="{FF2B5EF4-FFF2-40B4-BE49-F238E27FC236}">
              <a16:creationId xmlns:a16="http://schemas.microsoft.com/office/drawing/2014/main" id="{19B28BFA-35B4-58FD-2FB4-9118F7580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89">
            <a:extLst>
              <a:ext uri="{FF2B5EF4-FFF2-40B4-BE49-F238E27FC236}">
                <a16:creationId xmlns:a16="http://schemas.microsoft.com/office/drawing/2014/main" id="{470319EA-F72A-A1E7-CA69-DB151981CFF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52904" y="317396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  <a:buSzPts val="990"/>
            </a:pPr>
            <a:r>
              <a:rPr lang="en" sz="4000" dirty="0">
                <a:solidFill>
                  <a:srgbClr val="74AA50"/>
                </a:solidFill>
                <a:latin typeface="Arial Nova" panose="020B0504020202020204" pitchFamily="34" charset="0"/>
              </a:rPr>
              <a:t>Emerging Potential Eligible Use Ideas</a:t>
            </a:r>
            <a:endParaRPr sz="4000" dirty="0">
              <a:solidFill>
                <a:srgbClr val="5B864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D5BBF-A5DE-615D-0743-F2A708C88576}"/>
              </a:ext>
            </a:extLst>
          </p:cNvPr>
          <p:cNvSpPr txBox="1"/>
          <p:nvPr/>
        </p:nvSpPr>
        <p:spPr>
          <a:xfrm>
            <a:off x="554748" y="1080996"/>
            <a:ext cx="11082504" cy="60575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-431789" algn="l" defTabSz="914400" rtl="0" eaLnBrk="1" fontAlgn="auto" latinLnBrk="0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Allow for production and preservation funds to be used for operating subsidies to support deeply affordable housing</a:t>
            </a:r>
          </a:p>
          <a:p>
            <a:pPr marL="0" marR="0" lvl="0" indent="-431789" algn="l" defTabSz="914400" rtl="0" eaLnBrk="1" fontAlgn="auto" latinLnBrk="0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Create additional guardrails to ensure ELI/VLI housing is produced with local funding (e.g., minimum percentage of funds spent on these categories)</a:t>
            </a:r>
          </a:p>
          <a:p>
            <a:pPr marL="0" marR="0" lvl="0" indent="-431789" algn="l" defTabSz="914400" rtl="0" eaLnBrk="1" fontAlgn="auto" latinLnBrk="0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Increase funding minimum for tenant protections and homelessness prevention</a:t>
            </a:r>
          </a:p>
          <a:p>
            <a:pPr marL="0" marR="0" lvl="0" indent="-431789" algn="l" defTabSz="914400" rtl="0" eaLnBrk="1" fontAlgn="auto" latinLnBrk="0" hangingPunct="1">
              <a:lnSpc>
                <a:spcPct val="115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Create flexibility for innovative housing models: </a:t>
            </a:r>
          </a:p>
          <a:p>
            <a:pPr marL="914400" marR="0" lvl="2" indent="-431789" algn="l" defTabSz="91440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Increase AMI limits for BAHFA production funds to 120% to cross subsidize more deeply affordable units</a:t>
            </a:r>
          </a:p>
          <a:p>
            <a:pPr marL="914400" marR="0" lvl="2" indent="-431789" algn="l" defTabSz="91440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Expand BAHFA financing options to produce or preserve mixed-income properties that meet public benefit criteria (research ongoing)</a:t>
            </a:r>
          </a:p>
          <a:p>
            <a:pPr marL="914400" marR="0" lvl="2" indent="-431789" algn="l" defTabSz="91440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Allow BAHFA production funds to produce housing for homeownership</a:t>
            </a:r>
          </a:p>
          <a:p>
            <a:pPr marL="0" marR="0" lvl="0" indent="-431789" algn="l" defTabSz="914400" rtl="0" eaLnBrk="1" fontAlgn="auto" latinLnBrk="0" hangingPunct="1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Increase public engagement requirements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119673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>
          <a:extLst>
            <a:ext uri="{FF2B5EF4-FFF2-40B4-BE49-F238E27FC236}">
              <a16:creationId xmlns:a16="http://schemas.microsoft.com/office/drawing/2014/main" id="{AB5A6FCF-0F2A-E211-2FB4-B78546B8A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8">
            <a:extLst>
              <a:ext uri="{FF2B5EF4-FFF2-40B4-BE49-F238E27FC236}">
                <a16:creationId xmlns:a16="http://schemas.microsoft.com/office/drawing/2014/main" id="{4C73D762-BE90-EDF0-955A-A773F9161D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00294" y="381997"/>
            <a:ext cx="10629900" cy="13482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>
              <a:buSzPct val="111111"/>
            </a:pPr>
            <a:r>
              <a:rPr lang="en-US">
                <a:solidFill>
                  <a:srgbClr val="7BAD63"/>
                </a:solidFill>
              </a:rPr>
              <a:t>Labor Standards</a:t>
            </a:r>
            <a:endParaRPr>
              <a:solidFill>
                <a:srgbClr val="7BAD63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257BE3-6CFD-BB21-1795-30D0CED12D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0294" y="1434022"/>
            <a:ext cx="10629900" cy="46362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Clr>
                <a:srgbClr val="000000"/>
              </a:buClr>
              <a:buSzPts val="1600"/>
              <a:buNone/>
            </a:pP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BAHFA’s enabling statute establishes different levels of legal authority to impose labor standards on </a:t>
            </a:r>
            <a:r>
              <a:rPr lang="en-US" b="1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regional funds</a:t>
            </a: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 vs. </a:t>
            </a:r>
            <a:r>
              <a:rPr lang="en-US" b="1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return-to-source local funds:</a:t>
            </a:r>
            <a:endParaRPr lang="en-US">
              <a:solidFill>
                <a:schemeClr val="dk1"/>
              </a:solidFill>
              <a:ea typeface="Be Vietnam Pro"/>
              <a:cs typeface="Be Vietnam Pro"/>
              <a:sym typeface="Be Vietnam Pro"/>
            </a:endParaRPr>
          </a:p>
          <a:p>
            <a:pPr marL="613410" indent="-310515">
              <a:buClr>
                <a:srgbClr val="7BAD63"/>
              </a:buClr>
              <a:buSzPts val="1400"/>
              <a:buFont typeface="Arial,Sans-Serif"/>
              <a:buChar char="•"/>
            </a:pPr>
            <a:r>
              <a:rPr lang="en-US" b="1">
                <a:solidFill>
                  <a:schemeClr val="dk1"/>
                </a:solidFill>
                <a:ea typeface="Be Vietnam Pro"/>
                <a:cs typeface="Arial"/>
                <a:sym typeface="Be Vietnam Pro"/>
              </a:rPr>
              <a:t>Regional funds: </a:t>
            </a:r>
            <a:r>
              <a:rPr lang="en-US">
                <a:solidFill>
                  <a:schemeClr val="dk1"/>
                </a:solidFill>
                <a:ea typeface="Be Vietnam Pro"/>
                <a:cs typeface="Arial"/>
                <a:sym typeface="Be Vietnam Pro"/>
              </a:rPr>
              <a:t>BAHFA </a:t>
            </a:r>
            <a:r>
              <a:rPr lang="en-US" u="sng">
                <a:solidFill>
                  <a:schemeClr val="dk1"/>
                </a:solidFill>
                <a:ea typeface="Be Vietnam Pro"/>
                <a:cs typeface="Arial"/>
                <a:sym typeface="Be Vietnam Pro"/>
              </a:rPr>
              <a:t>may</a:t>
            </a:r>
            <a:r>
              <a:rPr lang="en-US">
                <a:solidFill>
                  <a:schemeClr val="dk1"/>
                </a:solidFill>
                <a:ea typeface="Be Vietnam Pro"/>
                <a:cs typeface="Arial"/>
                <a:sym typeface="Be Vietnam Pro"/>
              </a:rPr>
              <a:t> (but is not required) to impose specific labor standards.</a:t>
            </a:r>
            <a:endParaRPr lang="en-US" b="1">
              <a:solidFill>
                <a:schemeClr val="dk1"/>
              </a:solidFill>
              <a:ea typeface="Be Vietnam Pro"/>
              <a:cs typeface="Be Vietnam Pro"/>
              <a:sym typeface="Be Vietnam Pro"/>
            </a:endParaRPr>
          </a:p>
          <a:p>
            <a:pPr marL="628650" indent="-342900">
              <a:lnSpc>
                <a:spcPct val="100000"/>
              </a:lnSpc>
              <a:buClr>
                <a:srgbClr val="7BAD63"/>
              </a:buClr>
              <a:buSzPts val="1400"/>
              <a:buFont typeface="Arial,Sans-Serif"/>
              <a:buChar char="•"/>
            </a:pPr>
            <a:r>
              <a:rPr lang="en-US" b="1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Return-to-Source Local Funds:</a:t>
            </a: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 BAHFA </a:t>
            </a:r>
            <a:r>
              <a:rPr lang="en-US" u="sng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cannot</a:t>
            </a: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 impose labor standards</a:t>
            </a:r>
            <a:r>
              <a:rPr lang="en-US">
                <a:solidFill>
                  <a:schemeClr val="dk1"/>
                </a:solidFill>
                <a:sym typeface="Be Vietnam Pro"/>
              </a:rPr>
              <a:t> on local funds. However, each administering entity (county or city) may determine whether to apply labor standards on their own funds. </a:t>
            </a:r>
            <a:endParaRPr lang="en-US">
              <a:solidFill>
                <a:schemeClr val="dk1"/>
              </a:solidFill>
              <a:ea typeface="Be Vietnam Pro"/>
              <a:cs typeface="Be Vietnam Pro"/>
              <a:sym typeface="Be Vietnam Pro"/>
            </a:endParaRPr>
          </a:p>
          <a:p>
            <a:pPr marL="0" indent="0">
              <a:spcBef>
                <a:spcPts val="1800"/>
              </a:spcBef>
              <a:buClr>
                <a:srgbClr val="000000"/>
              </a:buClr>
              <a:buSzPts val="1400"/>
              <a:buNone/>
            </a:pPr>
            <a:r>
              <a:rPr lang="en-US">
                <a:solidFill>
                  <a:schemeClr val="dk1"/>
                </a:solidFill>
                <a:ea typeface="Be Vietnam Pro"/>
                <a:cs typeface="Be Vietnam Pro"/>
                <a:sym typeface="Be Vietnam Pro"/>
              </a:rPr>
              <a:t>The Labor Standards Subcommittee is exploring whether to recommend expansion of BAHFA’s authority to establish labor standards on all revenue and what those standards should be.</a:t>
            </a:r>
            <a:endParaRPr lang="en-US">
              <a:solidFill>
                <a:schemeClr val="dk1"/>
              </a:solidFill>
              <a:ea typeface="Be Vietnam Pro"/>
              <a:cs typeface="Be Vietnam Pro"/>
            </a:endParaRPr>
          </a:p>
          <a:p>
            <a:pPr marL="302675" indent="0">
              <a:buClr>
                <a:srgbClr val="000000"/>
              </a:buClr>
              <a:buSzPts val="1400"/>
              <a:buNone/>
            </a:pPr>
            <a:endParaRPr lang="en-US">
              <a:solidFill>
                <a:schemeClr val="dk1"/>
              </a:solidFill>
              <a:ea typeface="Be Vietnam Pro"/>
              <a:cs typeface="Be Vietnam Pro"/>
              <a:sym typeface="Be Vietnam Pro"/>
            </a:endParaRPr>
          </a:p>
        </p:txBody>
      </p:sp>
    </p:spTree>
    <p:extLst>
      <p:ext uri="{BB962C8B-B14F-4D97-AF65-F5344CB8AC3E}">
        <p14:creationId xmlns:p14="http://schemas.microsoft.com/office/powerpoint/2010/main" val="2921507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530;p8">
            <a:extLst>
              <a:ext uri="{FF2B5EF4-FFF2-40B4-BE49-F238E27FC236}">
                <a16:creationId xmlns:a16="http://schemas.microsoft.com/office/drawing/2014/main" id="{FB3BC72C-03F5-B78E-3CB1-8F31B3B1D9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1495" y="160455"/>
            <a:ext cx="10721437" cy="134821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 algn="ctr"/>
            <a:r>
              <a:rPr lang="en-US">
                <a:solidFill>
                  <a:srgbClr val="7BAD63"/>
                </a:solidFill>
              </a:rPr>
              <a:t>Revenue Distribution: </a:t>
            </a:r>
            <a:br>
              <a:rPr lang="en-US">
                <a:solidFill>
                  <a:srgbClr val="7BAD63"/>
                </a:solidFill>
              </a:rPr>
            </a:br>
            <a:r>
              <a:rPr lang="en-US">
                <a:solidFill>
                  <a:srgbClr val="7BAD63"/>
                </a:solidFill>
              </a:rPr>
              <a:t>Local Control with Regional Investment</a:t>
            </a:r>
            <a:br>
              <a:rPr lang="en-US">
                <a:solidFill>
                  <a:srgbClr val="7BAD63"/>
                </a:solidFill>
              </a:rPr>
            </a:br>
            <a:endParaRPr lang="en-US">
              <a:solidFill>
                <a:srgbClr val="7BAD63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B8B2597-86CA-25D0-7082-8E96F09070A4}"/>
              </a:ext>
            </a:extLst>
          </p:cNvPr>
          <p:cNvGrpSpPr/>
          <p:nvPr/>
        </p:nvGrpSpPr>
        <p:grpSpPr>
          <a:xfrm>
            <a:off x="296956" y="2081863"/>
            <a:ext cx="11095976" cy="2881998"/>
            <a:chOff x="296956" y="2081863"/>
            <a:chExt cx="11095976" cy="2881998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AB0AD96-2124-01EB-CFD7-F6D8AD40C4A4}"/>
                </a:ext>
              </a:extLst>
            </p:cNvPr>
            <p:cNvCxnSpPr>
              <a:cxnSpLocks/>
            </p:cNvCxnSpPr>
            <p:nvPr/>
          </p:nvCxnSpPr>
          <p:spPr>
            <a:xfrm>
              <a:off x="5574657" y="3483555"/>
              <a:ext cx="0" cy="660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78E5C47-50F0-20DE-0A8A-F7D025D02D58}"/>
                </a:ext>
              </a:extLst>
            </p:cNvPr>
            <p:cNvCxnSpPr>
              <a:cxnSpLocks/>
            </p:cNvCxnSpPr>
            <p:nvPr/>
          </p:nvCxnSpPr>
          <p:spPr>
            <a:xfrm>
              <a:off x="1087073" y="3483555"/>
              <a:ext cx="0" cy="660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3DD566-2202-382D-80FB-E72AC86DBA9B}"/>
                </a:ext>
              </a:extLst>
            </p:cNvPr>
            <p:cNvCxnSpPr>
              <a:cxnSpLocks/>
            </p:cNvCxnSpPr>
            <p:nvPr/>
          </p:nvCxnSpPr>
          <p:spPr>
            <a:xfrm>
              <a:off x="1087073" y="3483555"/>
              <a:ext cx="44958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977190B-8820-696D-7429-35A98F7D7665}"/>
                </a:ext>
              </a:extLst>
            </p:cNvPr>
            <p:cNvCxnSpPr>
              <a:cxnSpLocks/>
            </p:cNvCxnSpPr>
            <p:nvPr/>
          </p:nvCxnSpPr>
          <p:spPr>
            <a:xfrm>
              <a:off x="3334973" y="2823155"/>
              <a:ext cx="0" cy="660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29B004-05D2-5DD5-1AFF-280C820B35AC}"/>
                </a:ext>
              </a:extLst>
            </p:cNvPr>
            <p:cNvCxnSpPr>
              <a:cxnSpLocks/>
            </p:cNvCxnSpPr>
            <p:nvPr/>
          </p:nvCxnSpPr>
          <p:spPr>
            <a:xfrm>
              <a:off x="3334973" y="3483555"/>
              <a:ext cx="0" cy="660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F10A421-5E01-5AE8-64AC-12D7D0E0CBD7}"/>
                </a:ext>
              </a:extLst>
            </p:cNvPr>
            <p:cNvSpPr/>
            <p:nvPr/>
          </p:nvSpPr>
          <p:spPr>
            <a:xfrm>
              <a:off x="863791" y="2088466"/>
              <a:ext cx="4960873" cy="1207006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Return-to-Source = </a:t>
              </a:r>
              <a:r>
                <a:rPr kumimoji="0" lang="en-US" sz="2000" b="1" i="0" u="sng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At Least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80%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of Parcel Tax/Gross Receipts/Bonds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50%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of Employee “Head” Tax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794CE50-4A47-6691-AC6B-9CA694B070BE}"/>
                </a:ext>
              </a:extLst>
            </p:cNvPr>
            <p:cNvCxnSpPr>
              <a:cxnSpLocks/>
            </p:cNvCxnSpPr>
            <p:nvPr/>
          </p:nvCxnSpPr>
          <p:spPr>
            <a:xfrm>
              <a:off x="8912495" y="3288869"/>
              <a:ext cx="0" cy="767214"/>
            </a:xfrm>
            <a:prstGeom prst="line">
              <a:avLst/>
            </a:prstGeom>
            <a:ln w="38100">
              <a:solidFill>
                <a:schemeClr val="accent3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97DA3019-5595-7949-3AE2-8401A4C40799}"/>
                </a:ext>
              </a:extLst>
            </p:cNvPr>
            <p:cNvSpPr/>
            <p:nvPr/>
          </p:nvSpPr>
          <p:spPr>
            <a:xfrm>
              <a:off x="6432059" y="2081863"/>
              <a:ext cx="4960873" cy="1207006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BAHFA = </a:t>
              </a:r>
              <a:r>
                <a:rPr kumimoji="0" lang="en-US" sz="2000" b="1" i="0" u="sng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No More Than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20%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of Parcel Tax/Gross Receipts/Bonds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50%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of Employee “Head” Tax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B871EA3D-EBD5-4EB2-C80B-241F891ABD21}"/>
                </a:ext>
              </a:extLst>
            </p:cNvPr>
            <p:cNvSpPr/>
            <p:nvPr/>
          </p:nvSpPr>
          <p:spPr>
            <a:xfrm>
              <a:off x="296956" y="3756856"/>
              <a:ext cx="1820982" cy="120700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County Expenditure Plans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958F1182-7EC9-17A6-8A2C-3D319A372FF0}"/>
                </a:ext>
              </a:extLst>
            </p:cNvPr>
            <p:cNvSpPr/>
            <p:nvPr/>
          </p:nvSpPr>
          <p:spPr>
            <a:xfrm>
              <a:off x="2460712" y="3756858"/>
              <a:ext cx="1886561" cy="1207003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San Jose &amp; Oakland Expenditure Plans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A00384BC-659A-24E1-840C-8B0B10A08317}"/>
                </a:ext>
              </a:extLst>
            </p:cNvPr>
            <p:cNvSpPr/>
            <p:nvPr/>
          </p:nvSpPr>
          <p:spPr>
            <a:xfrm>
              <a:off x="4704067" y="3756856"/>
              <a:ext cx="1820982" cy="1207004"/>
            </a:xfrm>
            <a:prstGeom prst="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Direct Allocation * Expenditure Plans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5E8A78C2-8D5B-28F8-58A8-0BD8B85EE0B4}"/>
                </a:ext>
              </a:extLst>
            </p:cNvPr>
            <p:cNvSpPr/>
            <p:nvPr/>
          </p:nvSpPr>
          <p:spPr>
            <a:xfrm>
              <a:off x="8021381" y="3756856"/>
              <a:ext cx="1820982" cy="1207004"/>
            </a:xfrm>
            <a:prstGeom prst="round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Regional  Expenditure Plan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1E9E5222-A355-CBFA-7216-95C211B3D636}"/>
              </a:ext>
            </a:extLst>
          </p:cNvPr>
          <p:cNvSpPr txBox="1"/>
          <p:nvPr/>
        </p:nvSpPr>
        <p:spPr>
          <a:xfrm>
            <a:off x="3608246" y="6210779"/>
            <a:ext cx="89955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 Cities with &gt;30% of county lower-income RHNA in counties without one of the region's three largest cities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** California constitution prohibits spending bond funds on services, which comprise most of “</a:t>
            </a:r>
            <a:r>
              <a:rPr lang="en-US" sz="1400" i="1">
                <a:solidFill>
                  <a:srgbClr val="000000"/>
                </a:solidFill>
                <a:latin typeface="Arial" panose="020B0604020202020204"/>
              </a:rPr>
              <a:t>Protections</a:t>
            </a:r>
            <a:r>
              <a:rPr kumimoji="0" lang="en-US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9AD6847-2F53-78B3-7BCB-6555D0910213}"/>
              </a:ext>
            </a:extLst>
          </p:cNvPr>
          <p:cNvSpPr txBox="1"/>
          <p:nvPr/>
        </p:nvSpPr>
        <p:spPr>
          <a:xfrm>
            <a:off x="0" y="1568289"/>
            <a:ext cx="1219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Revenue source and exact local/regional split not set until ballot language is drafted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F4DED84-F36B-B854-BD64-7CDED64A7AB3}"/>
              </a:ext>
            </a:extLst>
          </p:cNvPr>
          <p:cNvSpPr txBox="1"/>
          <p:nvPr/>
        </p:nvSpPr>
        <p:spPr>
          <a:xfrm>
            <a:off x="402454" y="5172285"/>
            <a:ext cx="10990478" cy="923330"/>
          </a:xfrm>
          <a:prstGeom prst="rect">
            <a:avLst/>
          </a:prstGeom>
          <a:noFill/>
          <a:ln w="25400">
            <a:solidFill>
              <a:srgbClr val="74AA50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 plans must meet minimum funding for “3Ps” (Production 52%, Preservation 15%, Protections 5%) **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 plans may include up to 5% for administrative costs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BAHFA’s plan may include local government grants</a:t>
            </a:r>
          </a:p>
        </p:txBody>
      </p:sp>
    </p:spTree>
    <p:extLst>
      <p:ext uri="{BB962C8B-B14F-4D97-AF65-F5344CB8AC3E}">
        <p14:creationId xmlns:p14="http://schemas.microsoft.com/office/powerpoint/2010/main" val="3189574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>
          <a:extLst>
            <a:ext uri="{FF2B5EF4-FFF2-40B4-BE49-F238E27FC236}">
              <a16:creationId xmlns:a16="http://schemas.microsoft.com/office/drawing/2014/main" id="{98DED716-6B6A-A166-8884-6C00993F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092F196-A968-01F9-E68D-EB5971358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9866" y="2434253"/>
            <a:ext cx="2012569" cy="2012569"/>
          </a:xfrm>
          <a:prstGeom prst="rect">
            <a:avLst/>
          </a:prstGeom>
        </p:spPr>
      </p:pic>
      <p:sp>
        <p:nvSpPr>
          <p:cNvPr id="390" name="Google Shape;390;p89">
            <a:extLst>
              <a:ext uri="{FF2B5EF4-FFF2-40B4-BE49-F238E27FC236}">
                <a16:creationId xmlns:a16="http://schemas.microsoft.com/office/drawing/2014/main" id="{93A0C315-9829-1C30-F9CC-C2D610B0790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0791" y="163631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spcBef>
                <a:spcPts val="0"/>
              </a:spcBef>
              <a:buSzPts val="990"/>
            </a:pPr>
            <a:r>
              <a:rPr lang="en" sz="4000" dirty="0">
                <a:solidFill>
                  <a:srgbClr val="7BAD63"/>
                </a:solidFill>
                <a:latin typeface="Arial Nova" panose="020B0504020202020204" pitchFamily="34" charset="0"/>
              </a:rPr>
              <a:t>Additional Opportunity for Local Elected Officials to Engage</a:t>
            </a:r>
            <a:endParaRPr sz="4000" dirty="0">
              <a:solidFill>
                <a:srgbClr val="7BAD63"/>
              </a:solidFill>
              <a:latin typeface="Arial Nova" panose="020B05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94C0C5-38C5-2BC4-508E-0C53B838CAF7}"/>
              </a:ext>
            </a:extLst>
          </p:cNvPr>
          <p:cNvSpPr txBox="1"/>
          <p:nvPr/>
        </p:nvSpPr>
        <p:spPr>
          <a:xfrm>
            <a:off x="810791" y="1492361"/>
            <a:ext cx="10626479" cy="517344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BAHFA is meeting with elected officials in each of the nine counties. In addition to presentations like this one, we are asking for input from local government officials in this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38448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survey for elected officials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open until October 23. </a:t>
            </a:r>
            <a:r>
              <a:rPr lang="en-US" sz="2400" dirty="0">
                <a:solidFill>
                  <a:srgbClr val="000000"/>
                </a:solidFill>
                <a:latin typeface="Arial" panose="020B0604020202020204"/>
              </a:rPr>
              <a:t>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Scan this QR code to take the survey. </a:t>
            </a:r>
            <a:endParaRPr kumimoji="0" lang="e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These activities supplement extensive stakeholder and community engagement spearheaded by the Regional Housing Stakeholder Committee, and also a future convening of housing staff.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6B3482-3A97-F007-09B4-0178D62ABD34}"/>
              </a:ext>
            </a:extLst>
          </p:cNvPr>
          <p:cNvSpPr txBox="1"/>
          <p:nvPr/>
        </p:nvSpPr>
        <p:spPr>
          <a:xfrm>
            <a:off x="810791" y="5735671"/>
            <a:ext cx="10311911" cy="830997"/>
          </a:xfrm>
          <a:prstGeom prst="rect">
            <a:avLst/>
          </a:prstGeom>
          <a:solidFill>
            <a:srgbClr val="7BAD63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Non-governmental stakeholders will be separately invited to attend “All Hands” meetings hosted by the RHSC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464CD1C0-9641-4538-6BAE-6BEB6C3CBC3F}"/>
              </a:ext>
            </a:extLst>
          </p:cNvPr>
          <p:cNvSpPr/>
          <p:nvPr/>
        </p:nvSpPr>
        <p:spPr>
          <a:xfrm>
            <a:off x="6301830" y="3274663"/>
            <a:ext cx="978408" cy="484632"/>
          </a:xfrm>
          <a:prstGeom prst="rightArrow">
            <a:avLst/>
          </a:prstGeom>
          <a:solidFill>
            <a:srgbClr val="7BAD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51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4EF4FCE-3091-E4F8-6C5D-DD9BBDB86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solidFill>
                  <a:srgbClr val="7BAD63"/>
                </a:solidFill>
              </a:rPr>
              <a:t>2026 State Housing Bond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6C087E-F7CC-5988-5A5E-6EAAAF1AC8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71634"/>
            <a:ext cx="9845040" cy="4687602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b="1" dirty="0"/>
              <a:t>$11.25 billion housing bond on the November 2026 ballot</a:t>
            </a:r>
            <a:r>
              <a:rPr lang="en-US" sz="2800" dirty="0"/>
              <a:t>. If passed, it will fund: 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A variety of rental and home ownership construction programs.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A new preservation program.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600" dirty="0"/>
              <a:t>Other programs including funding for infill infrastructure and local housing trust funds.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dirty="0"/>
              <a:t>Depending on the outcome of state legislation, BAHFA may be eligible to administer the preservation program.</a:t>
            </a:r>
          </a:p>
        </p:txBody>
      </p:sp>
    </p:spTree>
    <p:extLst>
      <p:ext uri="{BB962C8B-B14F-4D97-AF65-F5344CB8AC3E}">
        <p14:creationId xmlns:p14="http://schemas.microsoft.com/office/powerpoint/2010/main" val="135700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B50AB03-D34D-93EF-43AE-2AC9D183A5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539916" cy="6858000"/>
          </a:xfrm>
          <a:prstGeom prst="rect">
            <a:avLst/>
          </a:prstGeom>
          <a:solidFill>
            <a:schemeClr val="accent5">
              <a:lumMod val="75000"/>
              <a:alpha val="6229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5491D0-0CB5-3C4D-B8CE-8B8EF7812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294" y="1097842"/>
            <a:ext cx="3676454" cy="1613274"/>
          </a:xfrm>
        </p:spPr>
        <p:txBody>
          <a:bodyPr>
            <a:normAutofit fontScale="90000"/>
          </a:bodyPr>
          <a:lstStyle/>
          <a:p>
            <a:r>
              <a:rPr lang="en-US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FE024-72B8-CAAA-C867-F836491F5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892" y="3429000"/>
            <a:ext cx="4767817" cy="2203450"/>
          </a:xfrm>
        </p:spPr>
        <p:txBody>
          <a:bodyPr>
            <a:normAutofit/>
          </a:bodyPr>
          <a:lstStyle/>
          <a:p>
            <a:r>
              <a:rPr lang="en-US" sz="2000" b="1"/>
              <a:t>Daniel Saver</a:t>
            </a:r>
          </a:p>
          <a:p>
            <a:r>
              <a:rPr lang="en-US" sz="2000"/>
              <a:t>MTC Deputy Executive Director, Housing &amp; Energy</a:t>
            </a:r>
          </a:p>
          <a:p>
            <a:endParaRPr lang="en-US" sz="2000"/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n-US" altLang="en-US" sz="200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dsaver@bayareametro.gov</a:t>
            </a:r>
            <a:r>
              <a:rPr lang="en-US" altLang="en-US" sz="200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</a:p>
        </p:txBody>
      </p:sp>
      <p:grpSp>
        <p:nvGrpSpPr>
          <p:cNvPr id="7" name="Group 6" descr="Apartments photographed at dusk.">
            <a:extLst>
              <a:ext uri="{FF2B5EF4-FFF2-40B4-BE49-F238E27FC236}">
                <a16:creationId xmlns:a16="http://schemas.microsoft.com/office/drawing/2014/main" id="{79C9FBFB-CB43-FAEE-F17B-334D787D34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35899" y="6049877"/>
            <a:ext cx="3868118" cy="719889"/>
            <a:chOff x="97699" y="6155004"/>
            <a:chExt cx="3476878" cy="647076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BB53717-97BF-0694-A980-EF1F0EC5B1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377" y="6381094"/>
              <a:ext cx="2743200" cy="42098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3CA1175-E72E-585F-2F29-8AF5C9A05B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699" y="6155004"/>
              <a:ext cx="548640" cy="6015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56173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AHFA 22">
      <a:dk1>
        <a:srgbClr val="000000"/>
      </a:dk1>
      <a:lt1>
        <a:srgbClr val="FFFFFF"/>
      </a:lt1>
      <a:dk2>
        <a:srgbClr val="385B7B"/>
      </a:dk2>
      <a:lt2>
        <a:srgbClr val="189896"/>
      </a:lt2>
      <a:accent1>
        <a:srgbClr val="384489"/>
      </a:accent1>
      <a:accent2>
        <a:srgbClr val="7BAD63"/>
      </a:accent2>
      <a:accent3>
        <a:srgbClr val="78A9A9"/>
      </a:accent3>
      <a:accent4>
        <a:srgbClr val="ECB646"/>
      </a:accent4>
      <a:accent5>
        <a:srgbClr val="CE8F33"/>
      </a:accent5>
      <a:accent6>
        <a:srgbClr val="DF4D2D"/>
      </a:accent6>
      <a:hlink>
        <a:srgbClr val="FFD478"/>
      </a:hlink>
      <a:folHlink>
        <a:srgbClr val="7879A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BAHFA 22">
      <a:dk1>
        <a:srgbClr val="000000"/>
      </a:dk1>
      <a:lt1>
        <a:srgbClr val="FFFFFF"/>
      </a:lt1>
      <a:dk2>
        <a:srgbClr val="385B7B"/>
      </a:dk2>
      <a:lt2>
        <a:srgbClr val="189896"/>
      </a:lt2>
      <a:accent1>
        <a:srgbClr val="384489"/>
      </a:accent1>
      <a:accent2>
        <a:srgbClr val="7BAD63"/>
      </a:accent2>
      <a:accent3>
        <a:srgbClr val="78A9A9"/>
      </a:accent3>
      <a:accent4>
        <a:srgbClr val="ECB646"/>
      </a:accent4>
      <a:accent5>
        <a:srgbClr val="CE8F33"/>
      </a:accent5>
      <a:accent6>
        <a:srgbClr val="DF4D2D"/>
      </a:accent6>
      <a:hlink>
        <a:srgbClr val="FFD478"/>
      </a:hlink>
      <a:folHlink>
        <a:srgbClr val="7879AC"/>
      </a:folHlink>
    </a:clrScheme>
    <a:fontScheme name="Arial">
      <a:majorFont>
        <a:latin typeface="Arial Nova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 Nova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HFA_Template.potx" id="{07056C23-CD2F-2F4F-B8AE-6B1BF8DA2749}" vid="{375753C9-60B0-B34D-8852-256F06C7D172}"/>
    </a:ext>
  </a:extLst>
</a:theme>
</file>

<file path=ppt/theme/theme4.xml><?xml version="1.0" encoding="utf-8"?>
<a:theme xmlns:a="http://schemas.openxmlformats.org/drawingml/2006/main" name="2_Office Theme">
  <a:themeElements>
    <a:clrScheme name="BAHFA 22">
      <a:dk1>
        <a:srgbClr val="000000"/>
      </a:dk1>
      <a:lt1>
        <a:srgbClr val="FFFFFF"/>
      </a:lt1>
      <a:dk2>
        <a:srgbClr val="385B7B"/>
      </a:dk2>
      <a:lt2>
        <a:srgbClr val="189896"/>
      </a:lt2>
      <a:accent1>
        <a:srgbClr val="384489"/>
      </a:accent1>
      <a:accent2>
        <a:srgbClr val="7BAD63"/>
      </a:accent2>
      <a:accent3>
        <a:srgbClr val="78A9A9"/>
      </a:accent3>
      <a:accent4>
        <a:srgbClr val="ECB646"/>
      </a:accent4>
      <a:accent5>
        <a:srgbClr val="CE8F33"/>
      </a:accent5>
      <a:accent6>
        <a:srgbClr val="DF4D2D"/>
      </a:accent6>
      <a:hlink>
        <a:srgbClr val="FFD478"/>
      </a:hlink>
      <a:folHlink>
        <a:srgbClr val="7879A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ay Area Jobs First Collaoborative">
  <a:themeElements>
    <a:clrScheme name="Simple Light">
      <a:dk1>
        <a:srgbClr val="001044"/>
      </a:dk1>
      <a:lt1>
        <a:srgbClr val="FFFFFF"/>
      </a:lt1>
      <a:dk2>
        <a:srgbClr val="002F7A"/>
      </a:dk2>
      <a:lt2>
        <a:srgbClr val="B6EAFF"/>
      </a:lt2>
      <a:accent1>
        <a:srgbClr val="F2C611"/>
      </a:accent1>
      <a:accent2>
        <a:srgbClr val="FC814C"/>
      </a:accent2>
      <a:accent3>
        <a:srgbClr val="FFF3BA"/>
      </a:accent3>
      <a:accent4>
        <a:srgbClr val="0080FA"/>
      </a:accent4>
      <a:accent5>
        <a:srgbClr val="5DB566"/>
      </a:accent5>
      <a:accent6>
        <a:srgbClr val="F7D47A"/>
      </a:accent6>
      <a:hlink>
        <a:srgbClr val="2E355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1476</Words>
  <Application>Microsoft Office PowerPoint</Application>
  <PresentationFormat>Widescreen</PresentationFormat>
  <Paragraphs>192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16</vt:i4>
      </vt:variant>
    </vt:vector>
  </HeadingPairs>
  <TitlesOfParts>
    <vt:vector size="33" baseType="lpstr">
      <vt:lpstr>Arial</vt:lpstr>
      <vt:lpstr>Arial Nova</vt:lpstr>
      <vt:lpstr>Arial,Sans-Serif</vt:lpstr>
      <vt:lpstr>Be Vietnam Pro</vt:lpstr>
      <vt:lpstr>Be Vietnam Pro Black</vt:lpstr>
      <vt:lpstr>Be Vietnam Pro ExtraBold</vt:lpstr>
      <vt:lpstr>Calibri</vt:lpstr>
      <vt:lpstr>Georgia</vt:lpstr>
      <vt:lpstr>Inter</vt:lpstr>
      <vt:lpstr>Roboto</vt:lpstr>
      <vt:lpstr>Trebuchet MS</vt:lpstr>
      <vt:lpstr>Wingdings</vt:lpstr>
      <vt:lpstr>Office Theme</vt:lpstr>
      <vt:lpstr>Office 2013 - 2022 Theme</vt:lpstr>
      <vt:lpstr>1_Office Theme</vt:lpstr>
      <vt:lpstr>2_Office Theme</vt:lpstr>
      <vt:lpstr>Bay Area Jobs First Collaoborative</vt:lpstr>
      <vt:lpstr>Updates on the Bay Area Housing Finance Authority</vt:lpstr>
      <vt:lpstr>Why Are We Here? </vt:lpstr>
      <vt:lpstr>PowerPoint Presentation</vt:lpstr>
      <vt:lpstr>How BAHFA Adds Value in Communities</vt:lpstr>
      <vt:lpstr>BAHFA's Impact to Date</vt:lpstr>
      <vt:lpstr>Regional Revenue Measure Timeline</vt:lpstr>
      <vt:lpstr>PowerPoint Presentation</vt:lpstr>
      <vt:lpstr>Key Policy Issues</vt:lpstr>
      <vt:lpstr>PowerPoint Presentation</vt:lpstr>
      <vt:lpstr>BAHFA Statute’s Current Eligible Uses</vt:lpstr>
      <vt:lpstr>Emerging Potential Eligible Use Ideas</vt:lpstr>
      <vt:lpstr>Labor Standards</vt:lpstr>
      <vt:lpstr>Revenue Distribution:  Local Control with Regional Investment </vt:lpstr>
      <vt:lpstr>Additional Opportunity for Local Elected Officials to Engage</vt:lpstr>
      <vt:lpstr>2026 State Housing Bond</vt:lpstr>
      <vt:lpstr>Thank You</vt:lpstr>
    </vt:vector>
  </TitlesOfParts>
  <Manager/>
  <Company>MTC/ABAG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BAHFA Style Template</dc:title>
  <dc:subject>Housing</dc:subject>
  <dc:creator>Michele Stone</dc:creator>
  <cp:keywords/>
  <dc:description/>
  <cp:lastModifiedBy>Clair McDevitt</cp:lastModifiedBy>
  <cp:revision>1</cp:revision>
  <dcterms:created xsi:type="dcterms:W3CDTF">2021-03-15T22:04:53Z</dcterms:created>
  <dcterms:modified xsi:type="dcterms:W3CDTF">2026-09-28T20:48:23Z</dcterms:modified>
  <cp:category/>
</cp:coreProperties>
</file>